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300" r:id="rId5"/>
    <p:sldId id="293" r:id="rId6"/>
    <p:sldId id="261" r:id="rId7"/>
    <p:sldId id="271" r:id="rId8"/>
    <p:sldId id="260" r:id="rId9"/>
    <p:sldId id="297" r:id="rId10"/>
    <p:sldId id="298" r:id="rId11"/>
    <p:sldId id="265" r:id="rId12"/>
    <p:sldId id="292" r:id="rId13"/>
    <p:sldId id="294" r:id="rId14"/>
    <p:sldId id="295" r:id="rId15"/>
    <p:sldId id="299" r:id="rId16"/>
    <p:sldId id="269" r:id="rId17"/>
    <p:sldId id="301" r:id="rId18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>
          <p15:clr>
            <a:srgbClr val="A4A3A4"/>
          </p15:clr>
        </p15:guide>
        <p15:guide id="2" pos="28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6633"/>
    <a:srgbClr val="FF0000"/>
    <a:srgbClr val="FF3300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0808" autoAdjust="0"/>
  </p:normalViewPr>
  <p:slideViewPr>
    <p:cSldViewPr snapToGrid="0">
      <p:cViewPr varScale="1">
        <p:scale>
          <a:sx n="44" d="100"/>
          <a:sy n="44" d="100"/>
        </p:scale>
        <p:origin x="2578" y="58"/>
      </p:cViewPr>
      <p:guideLst>
        <p:guide orient="horz" pos="2180"/>
        <p:guide pos="28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44" tIns="43722" rIns="87444" bIns="437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44" tIns="43722" rIns="87444" bIns="437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44" tIns="43722" rIns="87444" bIns="437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31263"/>
            <a:ext cx="29829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444" tIns="43722" rIns="87444" bIns="437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E77A701E-DA06-45D1-9F0D-A4F539E81C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1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4539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4539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38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4539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31263"/>
            <a:ext cx="29829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smtClean="0"/>
            </a:lvl1pPr>
          </a:lstStyle>
          <a:p>
            <a:pPr>
              <a:defRPr/>
            </a:pPr>
            <a:fld id="{5C33DE03-B9F7-4BEE-A123-8CD6B80BDB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683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EA25F5-192B-4338-A434-FB242314ACB0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44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14B1F2-603A-4CD2-9A05-8965146A8CA0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82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674856-4FEB-44B2-B5E4-49AE33216B49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6208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2E0941-8B68-4E44-B9F5-2C2893321DEC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52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A87242-C1D6-4DA5-B8F8-FDD3E555F410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8462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B7AFC7-370A-45E5-93D3-8BC99D2A6AB2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468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C0F354-8383-45A1-8DFD-9636BB52FB76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9650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4710B3-88F0-41AD-9FA0-F9EA9C80315F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907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92B928-1BA7-4F24-804F-C821D219036F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607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53138F-34D2-41D6-AC15-DD0B3A6DF18F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28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0B5066-2CFB-454E-A3F6-55CD0FECDA1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17488" indent="-217488" eaLnBrk="1" hangingPunct="1"/>
            <a:endParaRPr lang="en-US" altLang="en-US" dirty="0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8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4F9359-050B-41CF-8E3B-99211A246349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17488" indent="-217488" eaLnBrk="1" hangingPunct="1"/>
            <a:endParaRPr lang="en-US" altLang="en-US" dirty="0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5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867F5D-BF61-4D08-A6AA-F0DD809BD812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66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87410F-B618-491D-A35B-5E2AAA251790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17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83E868-2B89-435C-B733-C0082AEC17BB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599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736164-C04E-43DF-BF9D-CF203F269502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573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0D0624-0E0B-4C55-AAF0-64016697B990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9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20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304800" y="6477000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319088" y="395288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20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 userDrawn="1"/>
        </p:nvSpPr>
        <p:spPr bwMode="auto">
          <a:xfrm>
            <a:off x="5078413" y="2447925"/>
            <a:ext cx="35655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Vertical Integration</a:t>
            </a:r>
          </a:p>
        </p:txBody>
      </p:sp>
      <p:sp>
        <p:nvSpPr>
          <p:cNvPr id="9" name="Text Box 13"/>
          <p:cNvSpPr txBox="1">
            <a:spLocks noChangeArrowheads="1"/>
          </p:cNvSpPr>
          <p:nvPr userDrawn="1"/>
        </p:nvSpPr>
        <p:spPr bwMode="auto">
          <a:xfrm>
            <a:off x="8605838" y="6553200"/>
            <a:ext cx="542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8-</a:t>
            </a:r>
            <a:fld id="{E22DF5EF-EF7B-4A9B-9EEA-B0338DC4039E}" type="slidenum">
              <a:rPr lang="en-US" altLang="en-US" sz="14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 eaLnBrk="1" hangingPunct="1">
                <a:defRPr/>
              </a:pPr>
              <a:t>‹#›</a:t>
            </a:fld>
            <a:endParaRPr lang="en-US" alt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8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1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1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7289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3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2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25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95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10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20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 smtClean="0">
                <a:solidFill>
                  <a:srgbClr val="008000"/>
                </a:solidFill>
                <a:latin typeface="Comic Sans MS" pitchFamily="66" charset="0"/>
              </a:rPr>
              <a:t>Vertical Integration</a:t>
            </a:r>
          </a:p>
        </p:txBody>
      </p:sp>
      <p:sp>
        <p:nvSpPr>
          <p:cNvPr id="1030" name="Line 8"/>
          <p:cNvSpPr>
            <a:spLocks noChangeShapeType="1"/>
          </p:cNvSpPr>
          <p:nvPr/>
        </p:nvSpPr>
        <p:spPr bwMode="auto">
          <a:xfrm>
            <a:off x="304800" y="6477000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9"/>
          <p:cNvSpPr>
            <a:spLocks noChangeShapeType="1"/>
          </p:cNvSpPr>
          <p:nvPr/>
        </p:nvSpPr>
        <p:spPr bwMode="auto">
          <a:xfrm>
            <a:off x="319088" y="395288"/>
            <a:ext cx="853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Text Box 12"/>
          <p:cNvSpPr txBox="1">
            <a:spLocks noChangeArrowheads="1"/>
          </p:cNvSpPr>
          <p:nvPr userDrawn="1"/>
        </p:nvSpPr>
        <p:spPr bwMode="auto">
          <a:xfrm>
            <a:off x="1987550" y="6621463"/>
            <a:ext cx="50990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smtClean="0">
                <a:solidFill>
                  <a:srgbClr val="008000"/>
                </a:solidFill>
                <a:latin typeface="Comic Sans MS" pitchFamily="66" charset="0"/>
              </a:rPr>
              <a:t>Strategic Management &amp; Competitive Advantage – Barney &amp; Hesterly</a:t>
            </a:r>
          </a:p>
        </p:txBody>
      </p:sp>
      <p:sp>
        <p:nvSpPr>
          <p:cNvPr id="1033" name="Text Box 14"/>
          <p:cNvSpPr txBox="1">
            <a:spLocks noChangeArrowheads="1"/>
          </p:cNvSpPr>
          <p:nvPr userDrawn="1"/>
        </p:nvSpPr>
        <p:spPr bwMode="auto">
          <a:xfrm>
            <a:off x="8753475" y="659765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EFCEE722-E8C7-4399-86F1-69E302D26B81}" type="slidenum">
              <a:rPr lang="en-US" altLang="en-US" sz="1400" smtClean="0">
                <a:latin typeface="Times New Roman" panose="02020603050405020304" pitchFamily="18" charset="0"/>
              </a:rPr>
              <a:pPr eaLnBrk="1" hangingPunct="1">
                <a:defRPr/>
              </a:pPr>
              <a:t>‹#›</a:t>
            </a:fld>
            <a:endParaRPr lang="en-US" altLang="en-US" sz="1400" smtClean="0">
              <a:latin typeface="Times New Roman" panose="02020603050405020304" pitchFamily="18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035" name="Rectangle 16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20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 userDrawn="1"/>
        </p:nvSpPr>
        <p:spPr bwMode="auto">
          <a:xfrm>
            <a:off x="8605838" y="6553200"/>
            <a:ext cx="542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8-</a:t>
            </a:r>
            <a:fld id="{AA3805A1-E329-40A2-B89C-BDCE334FA2E8}" type="slidenum">
              <a:rPr lang="en-US" altLang="en-US" sz="14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 eaLnBrk="1" hangingPunct="1">
                <a:defRPr/>
              </a:pPr>
              <a:t>‹#›</a:t>
            </a:fld>
            <a:endParaRPr lang="en-US" alt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502150" y="1885950"/>
            <a:ext cx="18437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Chapter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8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5123" name="Picture 7" descr="http://edibleapple.com/wp-content/uploads/2009/04/silver-apple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571500"/>
            <a:ext cx="16573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9" descr="ExxonMobil - Taking on the world's toughest energy challeng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700" y="3143250"/>
            <a:ext cx="3565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1" descr="http://t0.gstatic.com/images?q=tbn:ANd9GcRCobqNZygDld7tfTpb9Q9hPKo9MH9zp_F8agHB-0DTA9YRFecePMJaK1r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264025"/>
            <a:ext cx="265747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1"/>
          <p:cNvSpPr txBox="1">
            <a:spLocks noChangeArrowheads="1"/>
          </p:cNvSpPr>
          <p:nvPr/>
        </p:nvSpPr>
        <p:spPr bwMode="auto">
          <a:xfrm>
            <a:off x="244475" y="501650"/>
            <a:ext cx="5618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Rarity of Vertical Integration</a:t>
            </a:r>
          </a:p>
        </p:txBody>
      </p:sp>
      <p:sp>
        <p:nvSpPr>
          <p:cNvPr id="23555" name="Text Box 12"/>
          <p:cNvSpPr txBox="1">
            <a:spLocks noChangeArrowheads="1"/>
          </p:cNvSpPr>
          <p:nvPr/>
        </p:nvSpPr>
        <p:spPr bwMode="auto">
          <a:xfrm>
            <a:off x="546100" y="1350963"/>
            <a:ext cx="84937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rgbClr val="FF0000"/>
                </a:solidFill>
              </a:rPr>
              <a:t>Not simply a question of Integration </a:t>
            </a:r>
            <a:r>
              <a:rPr lang="en-US" altLang="en-US" sz="2800" dirty="0">
                <a:solidFill>
                  <a:srgbClr val="FF0000"/>
                </a:solidFill>
              </a:rPr>
              <a:t>vs. </a:t>
            </a:r>
            <a:r>
              <a:rPr lang="en-US" altLang="en-US" sz="2800" dirty="0" smtClean="0">
                <a:solidFill>
                  <a:srgbClr val="FF0000"/>
                </a:solidFill>
              </a:rPr>
              <a:t>Non-Integration…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966788" y="2570414"/>
            <a:ext cx="80730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•	</a:t>
            </a:r>
            <a:r>
              <a:rPr lang="en-US" altLang="en-US" sz="2400" dirty="0" smtClean="0"/>
              <a:t>a firm’s VI strategy may be rare with regard 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	the </a:t>
            </a:r>
            <a:r>
              <a:rPr lang="en-US" altLang="en-US" sz="2400" u="sng" dirty="0" smtClean="0"/>
              <a:t>value chain economies </a:t>
            </a:r>
            <a:r>
              <a:rPr lang="en-US" altLang="en-US" sz="2400" dirty="0" smtClean="0"/>
              <a:t>achieved by that firm either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	through </a:t>
            </a:r>
            <a:r>
              <a:rPr lang="en-US" altLang="en-US" sz="2400" u="sng" dirty="0" smtClean="0"/>
              <a:t>vertical integration or through strategic alliances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966788" y="4286806"/>
            <a:ext cx="735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</a:rPr>
              <a:t>Example:  Toyota’s Choice Not to Integrate Suppliers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966788" y="5260069"/>
            <a:ext cx="74366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</a:rPr>
              <a:t>•	strategic alliances </a:t>
            </a:r>
            <a:r>
              <a:rPr lang="en-US" altLang="en-US" sz="2400" dirty="0" smtClean="0">
                <a:solidFill>
                  <a:srgbClr val="0000FF"/>
                </a:solidFill>
              </a:rPr>
              <a:t>are </a:t>
            </a:r>
            <a:r>
              <a:rPr lang="en-US" altLang="en-US" sz="2400" dirty="0">
                <a:solidFill>
                  <a:srgbClr val="0000FF"/>
                </a:solidFill>
              </a:rPr>
              <a:t>a substitute for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</a:rPr>
              <a:t>	vertical integration—without the costs of ownership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/>
      <p:bldP spid="16400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1"/>
          <p:cNvSpPr txBox="1">
            <a:spLocks noChangeArrowheads="1"/>
          </p:cNvSpPr>
          <p:nvPr/>
        </p:nvSpPr>
        <p:spPr bwMode="auto">
          <a:xfrm>
            <a:off x="244475" y="501650"/>
            <a:ext cx="63611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Imitability of Vertical Integration</a:t>
            </a:r>
          </a:p>
        </p:txBody>
      </p:sp>
      <p:sp>
        <p:nvSpPr>
          <p:cNvPr id="25603" name="Text Box 12"/>
          <p:cNvSpPr txBox="1">
            <a:spLocks noChangeArrowheads="1"/>
          </p:cNvSpPr>
          <p:nvPr/>
        </p:nvSpPr>
        <p:spPr bwMode="auto">
          <a:xfrm>
            <a:off x="474663" y="1131888"/>
            <a:ext cx="3033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Form vs. Function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865188" y="1763713"/>
            <a:ext cx="6665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the form, </a:t>
            </a:r>
            <a:r>
              <a:rPr lang="en-US" altLang="en-US" sz="2400" i="1"/>
              <a:t>per se</a:t>
            </a:r>
            <a:r>
              <a:rPr lang="en-US" altLang="en-US" sz="2400"/>
              <a:t>, is usually not costly to imitate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850900" y="2373313"/>
            <a:ext cx="67579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the value-producing function of integration may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be costly to imitate, if: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1373188" y="3203575"/>
            <a:ext cx="5670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the integrated firm possesses resource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combinations that are the result of:	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149475" y="3987800"/>
            <a:ext cx="326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•	historical uniqueness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2149475" y="4438650"/>
            <a:ext cx="268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•	causal ambiguity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149475" y="4887913"/>
            <a:ext cx="272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•	social complexity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2" grpId="0"/>
      <p:bldP spid="17423" grpId="0"/>
      <p:bldP spid="17424" grpId="0"/>
      <p:bldP spid="17425" grpId="0"/>
      <p:bldP spid="174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9"/>
          <p:cNvSpPr txBox="1">
            <a:spLocks noChangeArrowheads="1"/>
          </p:cNvSpPr>
          <p:nvPr/>
        </p:nvSpPr>
        <p:spPr bwMode="auto">
          <a:xfrm>
            <a:off x="271463" y="487363"/>
            <a:ext cx="60912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Organizing Vertical Integration</a:t>
            </a:r>
          </a:p>
        </p:txBody>
      </p:sp>
      <p:sp>
        <p:nvSpPr>
          <p:cNvPr id="29699" name="Text Box 10"/>
          <p:cNvSpPr txBox="1">
            <a:spLocks noChangeArrowheads="1"/>
          </p:cNvSpPr>
          <p:nvPr/>
        </p:nvSpPr>
        <p:spPr bwMode="auto">
          <a:xfrm>
            <a:off x="549275" y="1135063"/>
            <a:ext cx="4916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Functional Structure (U-Form)</a:t>
            </a:r>
          </a:p>
        </p:txBody>
      </p:sp>
      <p:sp>
        <p:nvSpPr>
          <p:cNvPr id="29700" name="Rectangle 13"/>
          <p:cNvSpPr>
            <a:spLocks noChangeArrowheads="1"/>
          </p:cNvSpPr>
          <p:nvPr/>
        </p:nvSpPr>
        <p:spPr bwMode="auto">
          <a:xfrm>
            <a:off x="677863" y="3086100"/>
            <a:ext cx="1354137" cy="24955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29701" name="Oval 11"/>
          <p:cNvSpPr>
            <a:spLocks noChangeArrowheads="1"/>
          </p:cNvSpPr>
          <p:nvPr/>
        </p:nvSpPr>
        <p:spPr bwMode="auto">
          <a:xfrm>
            <a:off x="684213" y="2859088"/>
            <a:ext cx="1335087" cy="4508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2" name="Oval 12"/>
          <p:cNvSpPr>
            <a:spLocks noChangeArrowheads="1"/>
          </p:cNvSpPr>
          <p:nvPr/>
        </p:nvSpPr>
        <p:spPr bwMode="auto">
          <a:xfrm>
            <a:off x="696913" y="5356225"/>
            <a:ext cx="1335087" cy="4508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9703" name="Group 15"/>
          <p:cNvGrpSpPr>
            <a:grpSpLocks/>
          </p:cNvGrpSpPr>
          <p:nvPr/>
        </p:nvGrpSpPr>
        <p:grpSpPr bwMode="auto">
          <a:xfrm>
            <a:off x="2303463" y="2859088"/>
            <a:ext cx="1339850" cy="2947987"/>
            <a:chOff x="619" y="1622"/>
            <a:chExt cx="844" cy="1857"/>
          </a:xfrm>
        </p:grpSpPr>
        <p:sp>
          <p:nvSpPr>
            <p:cNvPr id="29753" name="Rectangle 16"/>
            <p:cNvSpPr>
              <a:spLocks noChangeArrowheads="1"/>
            </p:cNvSpPr>
            <p:nvPr/>
          </p:nvSpPr>
          <p:spPr bwMode="auto">
            <a:xfrm>
              <a:off x="619" y="1765"/>
              <a:ext cx="843" cy="157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54" name="Oval 17"/>
            <p:cNvSpPr>
              <a:spLocks noChangeArrowheads="1"/>
            </p:cNvSpPr>
            <p:nvPr/>
          </p:nvSpPr>
          <p:spPr bwMode="auto">
            <a:xfrm>
              <a:off x="622" y="1622"/>
              <a:ext cx="841" cy="284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55" name="Oval 18"/>
            <p:cNvSpPr>
              <a:spLocks noChangeArrowheads="1"/>
            </p:cNvSpPr>
            <p:nvPr/>
          </p:nvSpPr>
          <p:spPr bwMode="auto">
            <a:xfrm>
              <a:off x="621" y="3195"/>
              <a:ext cx="841" cy="284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29704" name="Group 19"/>
          <p:cNvGrpSpPr>
            <a:grpSpLocks/>
          </p:cNvGrpSpPr>
          <p:nvPr/>
        </p:nvGrpSpPr>
        <p:grpSpPr bwMode="auto">
          <a:xfrm>
            <a:off x="3898900" y="2859088"/>
            <a:ext cx="1339850" cy="2947987"/>
            <a:chOff x="619" y="1622"/>
            <a:chExt cx="844" cy="1857"/>
          </a:xfrm>
        </p:grpSpPr>
        <p:sp>
          <p:nvSpPr>
            <p:cNvPr id="29750" name="Rectangle 20"/>
            <p:cNvSpPr>
              <a:spLocks noChangeArrowheads="1"/>
            </p:cNvSpPr>
            <p:nvPr/>
          </p:nvSpPr>
          <p:spPr bwMode="auto">
            <a:xfrm>
              <a:off x="619" y="1765"/>
              <a:ext cx="843" cy="157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51" name="Oval 21"/>
            <p:cNvSpPr>
              <a:spLocks noChangeArrowheads="1"/>
            </p:cNvSpPr>
            <p:nvPr/>
          </p:nvSpPr>
          <p:spPr bwMode="auto">
            <a:xfrm>
              <a:off x="622" y="1622"/>
              <a:ext cx="841" cy="2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52" name="Oval 22"/>
            <p:cNvSpPr>
              <a:spLocks noChangeArrowheads="1"/>
            </p:cNvSpPr>
            <p:nvPr/>
          </p:nvSpPr>
          <p:spPr bwMode="auto">
            <a:xfrm>
              <a:off x="621" y="3195"/>
              <a:ext cx="841" cy="284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29705" name="Group 23"/>
          <p:cNvGrpSpPr>
            <a:grpSpLocks/>
          </p:cNvGrpSpPr>
          <p:nvPr/>
        </p:nvGrpSpPr>
        <p:grpSpPr bwMode="auto">
          <a:xfrm>
            <a:off x="5508625" y="2859088"/>
            <a:ext cx="1339850" cy="2947987"/>
            <a:chOff x="619" y="1622"/>
            <a:chExt cx="844" cy="1857"/>
          </a:xfrm>
        </p:grpSpPr>
        <p:sp>
          <p:nvSpPr>
            <p:cNvPr id="29747" name="Rectangle 24"/>
            <p:cNvSpPr>
              <a:spLocks noChangeArrowheads="1"/>
            </p:cNvSpPr>
            <p:nvPr/>
          </p:nvSpPr>
          <p:spPr bwMode="auto">
            <a:xfrm>
              <a:off x="619" y="1765"/>
              <a:ext cx="843" cy="157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48" name="Oval 25"/>
            <p:cNvSpPr>
              <a:spLocks noChangeArrowheads="1"/>
            </p:cNvSpPr>
            <p:nvPr/>
          </p:nvSpPr>
          <p:spPr bwMode="auto">
            <a:xfrm>
              <a:off x="622" y="1622"/>
              <a:ext cx="841" cy="2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9749" name="Oval 26"/>
            <p:cNvSpPr>
              <a:spLocks noChangeArrowheads="1"/>
            </p:cNvSpPr>
            <p:nvPr/>
          </p:nvSpPr>
          <p:spPr bwMode="auto">
            <a:xfrm>
              <a:off x="621" y="3195"/>
              <a:ext cx="841" cy="284"/>
            </a:xfrm>
            <a:prstGeom prst="ellipse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29706" name="Rectangle 28"/>
          <p:cNvSpPr>
            <a:spLocks noChangeArrowheads="1"/>
          </p:cNvSpPr>
          <p:nvPr/>
        </p:nvSpPr>
        <p:spPr bwMode="auto">
          <a:xfrm>
            <a:off x="7161213" y="3086100"/>
            <a:ext cx="1338262" cy="24955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7" name="Oval 29"/>
          <p:cNvSpPr>
            <a:spLocks noChangeArrowheads="1"/>
          </p:cNvSpPr>
          <p:nvPr/>
        </p:nvSpPr>
        <p:spPr bwMode="auto">
          <a:xfrm>
            <a:off x="7165975" y="2859088"/>
            <a:ext cx="1320800" cy="4508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8" name="Oval 30"/>
          <p:cNvSpPr>
            <a:spLocks noChangeArrowheads="1"/>
          </p:cNvSpPr>
          <p:nvPr/>
        </p:nvSpPr>
        <p:spPr bwMode="auto">
          <a:xfrm>
            <a:off x="7164388" y="5356225"/>
            <a:ext cx="1335087" cy="4508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9" name="Text Box 31"/>
          <p:cNvSpPr txBox="1">
            <a:spLocks noChangeArrowheads="1"/>
          </p:cNvSpPr>
          <p:nvPr/>
        </p:nvSpPr>
        <p:spPr bwMode="auto">
          <a:xfrm>
            <a:off x="749300" y="2898775"/>
            <a:ext cx="1187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Accounting</a:t>
            </a:r>
          </a:p>
        </p:txBody>
      </p:sp>
      <p:sp>
        <p:nvSpPr>
          <p:cNvPr id="29710" name="Text Box 32"/>
          <p:cNvSpPr txBox="1">
            <a:spLocks noChangeArrowheads="1"/>
          </p:cNvSpPr>
          <p:nvPr/>
        </p:nvSpPr>
        <p:spPr bwMode="auto">
          <a:xfrm>
            <a:off x="2506663" y="2898775"/>
            <a:ext cx="904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Finance</a:t>
            </a:r>
          </a:p>
        </p:txBody>
      </p:sp>
      <p:sp>
        <p:nvSpPr>
          <p:cNvPr id="29711" name="Text Box 33"/>
          <p:cNvSpPr txBox="1">
            <a:spLocks noChangeArrowheads="1"/>
          </p:cNvSpPr>
          <p:nvPr/>
        </p:nvSpPr>
        <p:spPr bwMode="auto">
          <a:xfrm>
            <a:off x="4062413" y="2898775"/>
            <a:ext cx="1076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Marketing</a:t>
            </a:r>
          </a:p>
        </p:txBody>
      </p:sp>
      <p:sp>
        <p:nvSpPr>
          <p:cNvPr id="29712" name="Text Box 34"/>
          <p:cNvSpPr txBox="1">
            <a:spLocks noChangeArrowheads="1"/>
          </p:cNvSpPr>
          <p:nvPr/>
        </p:nvSpPr>
        <p:spPr bwMode="auto">
          <a:xfrm>
            <a:off x="5937250" y="2898775"/>
            <a:ext cx="476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HR</a:t>
            </a:r>
          </a:p>
        </p:txBody>
      </p:sp>
      <p:sp>
        <p:nvSpPr>
          <p:cNvPr id="29713" name="Text Box 35"/>
          <p:cNvSpPr txBox="1">
            <a:spLocks noChangeArrowheads="1"/>
          </p:cNvSpPr>
          <p:nvPr/>
        </p:nvSpPr>
        <p:spPr bwMode="auto">
          <a:xfrm>
            <a:off x="7205663" y="2898775"/>
            <a:ext cx="12652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Engineering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4149725" y="6038850"/>
            <a:ext cx="12121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Conflict</a:t>
            </a:r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5386388" y="6267450"/>
            <a:ext cx="1741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2374900" y="6267450"/>
            <a:ext cx="1741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5" name="Text Box 39"/>
          <p:cNvSpPr txBox="1">
            <a:spLocks noChangeArrowheads="1"/>
          </p:cNvSpPr>
          <p:nvPr/>
        </p:nvSpPr>
        <p:spPr bwMode="auto">
          <a:xfrm rot="-5400000">
            <a:off x="-315119" y="4106069"/>
            <a:ext cx="1201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Conflict</a:t>
            </a:r>
          </a:p>
        </p:txBody>
      </p:sp>
      <p:sp>
        <p:nvSpPr>
          <p:cNvPr id="45097" name="Line 41"/>
          <p:cNvSpPr>
            <a:spLocks noChangeShapeType="1"/>
          </p:cNvSpPr>
          <p:nvPr/>
        </p:nvSpPr>
        <p:spPr bwMode="auto">
          <a:xfrm rot="16200000" flipH="1">
            <a:off x="39687" y="5186363"/>
            <a:ext cx="493713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98" name="Line 42"/>
          <p:cNvSpPr>
            <a:spLocks noChangeShapeType="1"/>
          </p:cNvSpPr>
          <p:nvPr/>
        </p:nvSpPr>
        <p:spPr bwMode="auto">
          <a:xfrm rot="5400000" flipH="1" flipV="1">
            <a:off x="39687" y="3481388"/>
            <a:ext cx="493713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Oval 45"/>
          <p:cNvSpPr>
            <a:spLocks noChangeArrowheads="1"/>
          </p:cNvSpPr>
          <p:nvPr/>
        </p:nvSpPr>
        <p:spPr bwMode="auto">
          <a:xfrm>
            <a:off x="693738" y="4368800"/>
            <a:ext cx="1320800" cy="4508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21" name="Rectangle 46"/>
          <p:cNvSpPr>
            <a:spLocks noChangeArrowheads="1"/>
          </p:cNvSpPr>
          <p:nvPr/>
        </p:nvSpPr>
        <p:spPr bwMode="auto">
          <a:xfrm>
            <a:off x="682625" y="3930650"/>
            <a:ext cx="1335088" cy="652463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Original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Business</a:t>
            </a:r>
          </a:p>
        </p:txBody>
      </p:sp>
      <p:sp>
        <p:nvSpPr>
          <p:cNvPr id="29722" name="Text Box 49"/>
          <p:cNvSpPr txBox="1">
            <a:spLocks noChangeArrowheads="1"/>
          </p:cNvSpPr>
          <p:nvPr/>
        </p:nvSpPr>
        <p:spPr bwMode="auto">
          <a:xfrm>
            <a:off x="850900" y="4933950"/>
            <a:ext cx="1006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New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Business</a:t>
            </a:r>
          </a:p>
        </p:txBody>
      </p:sp>
      <p:sp>
        <p:nvSpPr>
          <p:cNvPr id="29723" name="Rectangle 50"/>
          <p:cNvSpPr>
            <a:spLocks noChangeArrowheads="1"/>
          </p:cNvSpPr>
          <p:nvPr/>
        </p:nvSpPr>
        <p:spPr bwMode="auto">
          <a:xfrm>
            <a:off x="2301875" y="3457575"/>
            <a:ext cx="1339850" cy="2105025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29724" name="Oval 51"/>
          <p:cNvSpPr>
            <a:spLocks noChangeArrowheads="1"/>
          </p:cNvSpPr>
          <p:nvPr/>
        </p:nvSpPr>
        <p:spPr bwMode="auto">
          <a:xfrm>
            <a:off x="2317750" y="4349750"/>
            <a:ext cx="1320800" cy="45085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25" name="Rectangle 52"/>
          <p:cNvSpPr>
            <a:spLocks noChangeArrowheads="1"/>
          </p:cNvSpPr>
          <p:nvPr/>
        </p:nvSpPr>
        <p:spPr bwMode="auto">
          <a:xfrm>
            <a:off x="2306638" y="3930650"/>
            <a:ext cx="1335087" cy="652463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Original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Business</a:t>
            </a:r>
          </a:p>
        </p:txBody>
      </p:sp>
      <p:sp>
        <p:nvSpPr>
          <p:cNvPr id="29726" name="Text Box 53"/>
          <p:cNvSpPr txBox="1">
            <a:spLocks noChangeArrowheads="1"/>
          </p:cNvSpPr>
          <p:nvPr/>
        </p:nvSpPr>
        <p:spPr bwMode="auto">
          <a:xfrm>
            <a:off x="2460625" y="4933950"/>
            <a:ext cx="1006475" cy="581025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New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Business</a:t>
            </a:r>
          </a:p>
        </p:txBody>
      </p:sp>
      <p:sp>
        <p:nvSpPr>
          <p:cNvPr id="29727" name="Rectangle 54"/>
          <p:cNvSpPr>
            <a:spLocks noChangeArrowheads="1"/>
          </p:cNvSpPr>
          <p:nvPr/>
        </p:nvSpPr>
        <p:spPr bwMode="auto">
          <a:xfrm>
            <a:off x="7159625" y="3632200"/>
            <a:ext cx="1311275" cy="19589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29728" name="Text Box 57"/>
          <p:cNvSpPr txBox="1">
            <a:spLocks noChangeArrowheads="1"/>
          </p:cNvSpPr>
          <p:nvPr/>
        </p:nvSpPr>
        <p:spPr bwMode="auto">
          <a:xfrm>
            <a:off x="7335838" y="4933950"/>
            <a:ext cx="1006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New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Business</a:t>
            </a:r>
          </a:p>
        </p:txBody>
      </p:sp>
      <p:sp>
        <p:nvSpPr>
          <p:cNvPr id="29729" name="Text Box 59"/>
          <p:cNvSpPr txBox="1">
            <a:spLocks noChangeArrowheads="1"/>
          </p:cNvSpPr>
          <p:nvPr/>
        </p:nvSpPr>
        <p:spPr bwMode="auto">
          <a:xfrm>
            <a:off x="5673725" y="4933950"/>
            <a:ext cx="1006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New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FF00"/>
                </a:solidFill>
              </a:rPr>
              <a:t>Business</a:t>
            </a:r>
          </a:p>
        </p:txBody>
      </p:sp>
      <p:sp>
        <p:nvSpPr>
          <p:cNvPr id="29730" name="Text Box 61"/>
          <p:cNvSpPr txBox="1">
            <a:spLocks noChangeArrowheads="1"/>
          </p:cNvSpPr>
          <p:nvPr/>
        </p:nvSpPr>
        <p:spPr bwMode="auto">
          <a:xfrm>
            <a:off x="4017963" y="4933950"/>
            <a:ext cx="1006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New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Business</a:t>
            </a:r>
          </a:p>
        </p:txBody>
      </p:sp>
      <p:sp>
        <p:nvSpPr>
          <p:cNvPr id="29731" name="Oval 62"/>
          <p:cNvSpPr>
            <a:spLocks noChangeArrowheads="1"/>
          </p:cNvSpPr>
          <p:nvPr/>
        </p:nvSpPr>
        <p:spPr bwMode="auto">
          <a:xfrm>
            <a:off x="3895725" y="4459288"/>
            <a:ext cx="1335088" cy="4508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2" name="Rectangle 63"/>
          <p:cNvSpPr>
            <a:spLocks noChangeArrowheads="1"/>
          </p:cNvSpPr>
          <p:nvPr/>
        </p:nvSpPr>
        <p:spPr bwMode="auto">
          <a:xfrm>
            <a:off x="3892550" y="4140200"/>
            <a:ext cx="1335088" cy="5381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3" name="Rectangle 60"/>
          <p:cNvSpPr>
            <a:spLocks noChangeArrowheads="1"/>
          </p:cNvSpPr>
          <p:nvPr/>
        </p:nvSpPr>
        <p:spPr bwMode="auto">
          <a:xfrm>
            <a:off x="3919538" y="3930650"/>
            <a:ext cx="1262062" cy="6524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0000FF"/>
                </a:solidFill>
              </a:rPr>
              <a:t>Original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0000FF"/>
                </a:solidFill>
              </a:rPr>
              <a:t>Business</a:t>
            </a:r>
          </a:p>
        </p:txBody>
      </p:sp>
      <p:sp>
        <p:nvSpPr>
          <p:cNvPr id="29734" name="Oval 64"/>
          <p:cNvSpPr>
            <a:spLocks noChangeArrowheads="1"/>
          </p:cNvSpPr>
          <p:nvPr/>
        </p:nvSpPr>
        <p:spPr bwMode="auto">
          <a:xfrm>
            <a:off x="5514975" y="4467225"/>
            <a:ext cx="1335088" cy="4508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5" name="Oval 65"/>
          <p:cNvSpPr>
            <a:spLocks noChangeArrowheads="1"/>
          </p:cNvSpPr>
          <p:nvPr/>
        </p:nvSpPr>
        <p:spPr bwMode="auto">
          <a:xfrm>
            <a:off x="7170738" y="4465638"/>
            <a:ext cx="1306512" cy="4508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6" name="Rectangle 66"/>
          <p:cNvSpPr>
            <a:spLocks noChangeArrowheads="1"/>
          </p:cNvSpPr>
          <p:nvPr/>
        </p:nvSpPr>
        <p:spPr bwMode="auto">
          <a:xfrm>
            <a:off x="5518150" y="4318000"/>
            <a:ext cx="1335088" cy="4206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7" name="Rectangle 58"/>
          <p:cNvSpPr>
            <a:spLocks noChangeArrowheads="1"/>
          </p:cNvSpPr>
          <p:nvPr/>
        </p:nvSpPr>
        <p:spPr bwMode="auto">
          <a:xfrm>
            <a:off x="5518150" y="3930650"/>
            <a:ext cx="1290638" cy="652463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Original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Business</a:t>
            </a:r>
          </a:p>
        </p:txBody>
      </p:sp>
      <p:sp>
        <p:nvSpPr>
          <p:cNvPr id="29738" name="Rectangle 67"/>
          <p:cNvSpPr>
            <a:spLocks noChangeArrowheads="1"/>
          </p:cNvSpPr>
          <p:nvPr/>
        </p:nvSpPr>
        <p:spPr bwMode="auto">
          <a:xfrm>
            <a:off x="7158038" y="4141788"/>
            <a:ext cx="1320800" cy="56673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39" name="Rectangle 56"/>
          <p:cNvSpPr>
            <a:spLocks noChangeArrowheads="1"/>
          </p:cNvSpPr>
          <p:nvPr/>
        </p:nvSpPr>
        <p:spPr bwMode="auto">
          <a:xfrm>
            <a:off x="7194550" y="3930650"/>
            <a:ext cx="1290638" cy="652463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Original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Business</a:t>
            </a:r>
          </a:p>
        </p:txBody>
      </p:sp>
      <p:sp>
        <p:nvSpPr>
          <p:cNvPr id="45124" name="Text Box 68"/>
          <p:cNvSpPr txBox="1">
            <a:spLocks noChangeArrowheads="1"/>
          </p:cNvSpPr>
          <p:nvPr/>
        </p:nvSpPr>
        <p:spPr bwMode="auto">
          <a:xfrm>
            <a:off x="3781425" y="2265363"/>
            <a:ext cx="1847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Cooperation</a:t>
            </a:r>
          </a:p>
        </p:txBody>
      </p:sp>
      <p:sp>
        <p:nvSpPr>
          <p:cNvPr id="45125" name="Line 69"/>
          <p:cNvSpPr>
            <a:spLocks noChangeShapeType="1"/>
          </p:cNvSpPr>
          <p:nvPr/>
        </p:nvSpPr>
        <p:spPr bwMode="auto">
          <a:xfrm>
            <a:off x="5668963" y="2513013"/>
            <a:ext cx="1741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6" name="Line 70"/>
          <p:cNvSpPr>
            <a:spLocks noChangeShapeType="1"/>
          </p:cNvSpPr>
          <p:nvPr/>
        </p:nvSpPr>
        <p:spPr bwMode="auto">
          <a:xfrm flipH="1">
            <a:off x="1974850" y="2513013"/>
            <a:ext cx="1741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7" name="Text Box 71"/>
          <p:cNvSpPr txBox="1">
            <a:spLocks noChangeArrowheads="1"/>
          </p:cNvSpPr>
          <p:nvPr/>
        </p:nvSpPr>
        <p:spPr bwMode="auto">
          <a:xfrm rot="5400000">
            <a:off x="7934325" y="4135438"/>
            <a:ext cx="1847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Cooperation</a:t>
            </a:r>
          </a:p>
        </p:txBody>
      </p:sp>
      <p:sp>
        <p:nvSpPr>
          <p:cNvPr id="45128" name="Line 72"/>
          <p:cNvSpPr>
            <a:spLocks noChangeShapeType="1"/>
          </p:cNvSpPr>
          <p:nvPr/>
        </p:nvSpPr>
        <p:spPr bwMode="auto">
          <a:xfrm>
            <a:off x="8858250" y="527685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9" name="Line 73"/>
          <p:cNvSpPr>
            <a:spLocks noChangeShapeType="1"/>
          </p:cNvSpPr>
          <p:nvPr/>
        </p:nvSpPr>
        <p:spPr bwMode="auto">
          <a:xfrm flipV="1">
            <a:off x="8858250" y="31369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6" name="Text Box 74"/>
          <p:cNvSpPr txBox="1">
            <a:spLocks noChangeArrowheads="1"/>
          </p:cNvSpPr>
          <p:nvPr/>
        </p:nvSpPr>
        <p:spPr bwMode="auto">
          <a:xfrm>
            <a:off x="3738563" y="1690688"/>
            <a:ext cx="177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CEO’s Role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5" grpId="0"/>
      <p:bldP spid="45097" grpId="0" animBg="1"/>
      <p:bldP spid="45098" grpId="0" animBg="1"/>
      <p:bldP spid="45127" grpId="0"/>
      <p:bldP spid="45128" grpId="0" animBg="1"/>
      <p:bldP spid="451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271463" y="487363"/>
            <a:ext cx="60912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Organizing Vertical Integration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881063" y="1465732"/>
            <a:ext cx="74669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What needs to be ‘controlled’ in a vertically integrated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firm?  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576388" y="3469664"/>
            <a:ext cx="73723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•	encourage </a:t>
            </a:r>
            <a:r>
              <a:rPr lang="en-US" altLang="en-US" sz="2400" u="sng" dirty="0"/>
              <a:t>cooperation</a:t>
            </a:r>
            <a:r>
              <a:rPr lang="en-US" altLang="en-US" sz="2400" dirty="0"/>
              <a:t> and manage </a:t>
            </a:r>
            <a:r>
              <a:rPr lang="en-US" altLang="en-US" sz="2400" u="sng" dirty="0"/>
              <a:t>conflict</a:t>
            </a:r>
            <a:r>
              <a:rPr lang="en-US" altLang="en-US" sz="2400" dirty="0"/>
              <a:t>  within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   and between functions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1576388" y="4524993"/>
            <a:ext cx="61706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•	the </a:t>
            </a:r>
            <a:r>
              <a:rPr lang="en-US" altLang="en-US" sz="2400" u="sng" dirty="0"/>
              <a:t>integration</a:t>
            </a:r>
            <a:r>
              <a:rPr lang="en-US" altLang="en-US" sz="2400" dirty="0"/>
              <a:t> of new businesses into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	existing business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1131888" y="2347858"/>
            <a:ext cx="665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•	managers’ efforts to achieve the desired value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	chain economies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1576388" y="5522913"/>
            <a:ext cx="385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</a:t>
            </a:r>
            <a:r>
              <a:rPr lang="en-US" altLang="en-US" sz="2400" u="sng"/>
              <a:t>time horizon</a:t>
            </a:r>
            <a:r>
              <a:rPr lang="en-US" altLang="en-US" sz="2400"/>
              <a:t> of managers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1" grpId="0"/>
      <p:bldP spid="47113" grpId="0"/>
      <p:bldP spid="47114" grpId="0"/>
      <p:bldP spid="471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271463" y="487363"/>
            <a:ext cx="60912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Organizing Vertical Integration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488950" y="1204913"/>
            <a:ext cx="36909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Management Controls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028650" y="2008188"/>
            <a:ext cx="3306764" cy="565150"/>
            <a:chOff x="713" y="1299"/>
            <a:chExt cx="2083" cy="356"/>
          </a:xfrm>
        </p:grpSpPr>
        <p:sp>
          <p:nvSpPr>
            <p:cNvPr id="33804" name="AutoShape 13"/>
            <p:cNvSpPr>
              <a:spLocks noChangeArrowheads="1"/>
            </p:cNvSpPr>
            <p:nvPr/>
          </p:nvSpPr>
          <p:spPr bwMode="auto">
            <a:xfrm>
              <a:off x="713" y="1299"/>
              <a:ext cx="1987" cy="356"/>
            </a:xfrm>
            <a:prstGeom prst="octagon">
              <a:avLst>
                <a:gd name="adj" fmla="val 29287"/>
              </a:avLst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05" name="Text Box 6"/>
            <p:cNvSpPr txBox="1">
              <a:spLocks noChangeArrowheads="1"/>
            </p:cNvSpPr>
            <p:nvPr/>
          </p:nvSpPr>
          <p:spPr bwMode="auto">
            <a:xfrm>
              <a:off x="718" y="1316"/>
              <a:ext cx="207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 smtClean="0">
                  <a:solidFill>
                    <a:schemeClr val="bg1"/>
                  </a:solidFill>
                </a:rPr>
                <a:t>Budgets/Forecasts</a:t>
              </a:r>
              <a:endParaRPr lang="en-US" alt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503863" y="1782763"/>
            <a:ext cx="2584450" cy="1016000"/>
            <a:chOff x="3529" y="1197"/>
            <a:chExt cx="1326" cy="640"/>
          </a:xfrm>
        </p:grpSpPr>
        <p:sp>
          <p:nvSpPr>
            <p:cNvPr id="33802" name="AutoShape 15"/>
            <p:cNvSpPr>
              <a:spLocks noChangeArrowheads="1"/>
            </p:cNvSpPr>
            <p:nvPr/>
          </p:nvSpPr>
          <p:spPr bwMode="auto">
            <a:xfrm>
              <a:off x="3529" y="1197"/>
              <a:ext cx="1326" cy="640"/>
            </a:xfrm>
            <a:prstGeom prst="octagon">
              <a:avLst>
                <a:gd name="adj" fmla="val 29287"/>
              </a:avLst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3803" name="Text Box 7"/>
            <p:cNvSpPr txBox="1">
              <a:spLocks noChangeArrowheads="1"/>
            </p:cNvSpPr>
            <p:nvPr/>
          </p:nvSpPr>
          <p:spPr bwMode="auto">
            <a:xfrm>
              <a:off x="3536" y="1198"/>
              <a:ext cx="1302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rgbClr val="FFFF00"/>
                  </a:solidFill>
                </a:rPr>
                <a:t>Management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rgbClr val="FFFF00"/>
                  </a:solidFill>
                </a:rPr>
                <a:t>Committees</a:t>
              </a:r>
            </a:p>
          </p:txBody>
        </p:sp>
      </p:grp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42900" y="2940050"/>
            <a:ext cx="39675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•	</a:t>
            </a:r>
            <a:r>
              <a:rPr lang="en-US" altLang="en-US" sz="2400" dirty="0" smtClean="0"/>
              <a:t>Avoid managerial</a:t>
            </a: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	‘short-termism</a:t>
            </a:r>
            <a:r>
              <a:rPr lang="en-US" altLang="en-US" sz="2400" dirty="0" smtClean="0"/>
              <a:t>’ by using…</a:t>
            </a:r>
            <a:endParaRPr lang="en-US" altLang="en-US" sz="2400" dirty="0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760413" y="3859213"/>
            <a:ext cx="35253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 smtClean="0"/>
              <a:t>participative </a:t>
            </a:r>
            <a:r>
              <a:rPr lang="en-US" altLang="en-US" sz="2400" dirty="0"/>
              <a:t>process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/>
              <a:t>reflective of reality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/>
              <a:t>use quantitative 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	qualitative evaluation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118100" y="2959100"/>
            <a:ext cx="40147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provide oversight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direction to mid level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managers to foster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cooperation, integration,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and balance short vs.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term objectives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652463" y="5575300"/>
            <a:ext cx="78676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These mechanisms focus management attention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on achieving value chain economies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37" grpId="0"/>
      <p:bldP spid="48139" grpId="0"/>
      <p:bldP spid="481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271463" y="487363"/>
            <a:ext cx="60912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Organizing Vertical Integration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488950" y="1204913"/>
            <a:ext cx="2482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Compensation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117975" y="1624013"/>
            <a:ext cx="904875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Salary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179763" y="2317750"/>
            <a:ext cx="2782887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Cash Bonus: Individual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3138488" y="3013075"/>
            <a:ext cx="2863850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Stock Grants: Individual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363913" y="3706813"/>
            <a:ext cx="2413000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Cash Bonus: Group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3324225" y="4402138"/>
            <a:ext cx="2493963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Stock Grants: Group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081338" y="5095875"/>
            <a:ext cx="2978150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Stock Options: Individual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3267075" y="5791200"/>
            <a:ext cx="2608263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Stock Options: Group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54013" y="2089150"/>
            <a:ext cx="2103437" cy="782638"/>
            <a:chOff x="255" y="1335"/>
            <a:chExt cx="1325" cy="493"/>
          </a:xfrm>
        </p:grpSpPr>
        <p:sp>
          <p:nvSpPr>
            <p:cNvPr id="35896" name="Oval 17"/>
            <p:cNvSpPr>
              <a:spLocks noChangeArrowheads="1"/>
            </p:cNvSpPr>
            <p:nvPr/>
          </p:nvSpPr>
          <p:spPr bwMode="auto">
            <a:xfrm>
              <a:off x="255" y="1335"/>
              <a:ext cx="1325" cy="493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97" name="Text Box 13"/>
            <p:cNvSpPr txBox="1">
              <a:spLocks noChangeArrowheads="1"/>
            </p:cNvSpPr>
            <p:nvPr/>
          </p:nvSpPr>
          <p:spPr bwMode="auto">
            <a:xfrm>
              <a:off x="317" y="1431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</a:rPr>
                <a:t>Opportunism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57163" y="3587750"/>
            <a:ext cx="2554287" cy="1074738"/>
            <a:chOff x="0" y="2423"/>
            <a:chExt cx="1609" cy="677"/>
          </a:xfrm>
        </p:grpSpPr>
        <p:sp>
          <p:nvSpPr>
            <p:cNvPr id="35894" name="Oval 18"/>
            <p:cNvSpPr>
              <a:spLocks noChangeArrowheads="1"/>
            </p:cNvSpPr>
            <p:nvPr/>
          </p:nvSpPr>
          <p:spPr bwMode="auto">
            <a:xfrm>
              <a:off x="0" y="2423"/>
              <a:ext cx="1609" cy="67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95" name="Text Box 15"/>
            <p:cNvSpPr txBox="1">
              <a:spLocks noChangeArrowheads="1"/>
            </p:cNvSpPr>
            <p:nvPr/>
          </p:nvSpPr>
          <p:spPr bwMode="auto">
            <a:xfrm>
              <a:off x="232" y="2491"/>
              <a:ext cx="111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Leveraging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Capabilities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11150" y="5172075"/>
            <a:ext cx="2189163" cy="1016000"/>
            <a:chOff x="166" y="3258"/>
            <a:chExt cx="1379" cy="640"/>
          </a:xfrm>
        </p:grpSpPr>
        <p:sp>
          <p:nvSpPr>
            <p:cNvPr id="35892" name="Oval 19"/>
            <p:cNvSpPr>
              <a:spLocks noChangeArrowheads="1"/>
            </p:cNvSpPr>
            <p:nvPr/>
          </p:nvSpPr>
          <p:spPr bwMode="auto">
            <a:xfrm>
              <a:off x="166" y="3258"/>
              <a:ext cx="1379" cy="640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5893" name="Text Box 16"/>
            <p:cNvSpPr txBox="1">
              <a:spLocks noChangeArrowheads="1"/>
            </p:cNvSpPr>
            <p:nvPr/>
          </p:nvSpPr>
          <p:spPr bwMode="auto">
            <a:xfrm>
              <a:off x="403" y="3314"/>
              <a:ext cx="95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Exploiting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Flexibility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827838" y="3516313"/>
            <a:ext cx="1989137" cy="696912"/>
            <a:chOff x="4242" y="1710"/>
            <a:chExt cx="1253" cy="439"/>
          </a:xfrm>
        </p:grpSpPr>
        <p:sp>
          <p:nvSpPr>
            <p:cNvPr id="35890" name="AutoShape 36"/>
            <p:cNvSpPr>
              <a:spLocks noChangeArrowheads="1"/>
            </p:cNvSpPr>
            <p:nvPr/>
          </p:nvSpPr>
          <p:spPr bwMode="auto">
            <a:xfrm>
              <a:off x="4242" y="1710"/>
              <a:ext cx="1253" cy="439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chemeClr val="bg1"/>
                </a:solidFill>
              </a:endParaRPr>
            </a:p>
          </p:txBody>
        </p:sp>
        <p:sp>
          <p:nvSpPr>
            <p:cNvPr id="35891" name="Text Box 33"/>
            <p:cNvSpPr txBox="1">
              <a:spLocks noChangeArrowheads="1"/>
            </p:cNvSpPr>
            <p:nvPr/>
          </p:nvSpPr>
          <p:spPr bwMode="auto">
            <a:xfrm>
              <a:off x="4267" y="1778"/>
              <a:ext cx="11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Cooperation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827838" y="5191125"/>
            <a:ext cx="2001837" cy="696913"/>
            <a:chOff x="4356" y="2291"/>
            <a:chExt cx="1261" cy="439"/>
          </a:xfrm>
        </p:grpSpPr>
        <p:sp>
          <p:nvSpPr>
            <p:cNvPr id="35888" name="AutoShape 39"/>
            <p:cNvSpPr>
              <a:spLocks noChangeArrowheads="1"/>
            </p:cNvSpPr>
            <p:nvPr/>
          </p:nvSpPr>
          <p:spPr bwMode="auto">
            <a:xfrm>
              <a:off x="4356" y="2291"/>
              <a:ext cx="1253" cy="439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chemeClr val="bg1"/>
                </a:solidFill>
              </a:endParaRPr>
            </a:p>
          </p:txBody>
        </p:sp>
        <p:sp>
          <p:nvSpPr>
            <p:cNvPr id="35889" name="Text Box 34"/>
            <p:cNvSpPr txBox="1">
              <a:spLocks noChangeArrowheads="1"/>
            </p:cNvSpPr>
            <p:nvPr/>
          </p:nvSpPr>
          <p:spPr bwMode="auto">
            <a:xfrm>
              <a:off x="4358" y="2363"/>
              <a:ext cx="12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Time Horizon</a:t>
              </a:r>
            </a:p>
          </p:txBody>
        </p:sp>
      </p:grp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6827838" y="1841500"/>
            <a:ext cx="1989137" cy="696913"/>
            <a:chOff x="4082" y="2958"/>
            <a:chExt cx="1253" cy="439"/>
          </a:xfrm>
        </p:grpSpPr>
        <p:sp>
          <p:nvSpPr>
            <p:cNvPr id="35886" name="AutoShape 38"/>
            <p:cNvSpPr>
              <a:spLocks noChangeArrowheads="1"/>
            </p:cNvSpPr>
            <p:nvPr/>
          </p:nvSpPr>
          <p:spPr bwMode="auto">
            <a:xfrm>
              <a:off x="4082" y="2958"/>
              <a:ext cx="1253" cy="439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chemeClr val="bg1"/>
                </a:solidFill>
              </a:endParaRPr>
            </a:p>
          </p:txBody>
        </p:sp>
        <p:sp>
          <p:nvSpPr>
            <p:cNvPr id="35887" name="Text Box 35"/>
            <p:cNvSpPr txBox="1">
              <a:spLocks noChangeArrowheads="1"/>
            </p:cNvSpPr>
            <p:nvPr/>
          </p:nvSpPr>
          <p:spPr bwMode="auto">
            <a:xfrm>
              <a:off x="4184" y="3031"/>
              <a:ext cx="10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Integration</a:t>
              </a:r>
            </a:p>
          </p:txBody>
        </p:sp>
      </p:grpSp>
      <p:sp>
        <p:nvSpPr>
          <p:cNvPr id="49195" name="Line 43"/>
          <p:cNvSpPr>
            <a:spLocks noChangeShapeType="1"/>
          </p:cNvSpPr>
          <p:nvPr/>
        </p:nvSpPr>
        <p:spPr bwMode="auto">
          <a:xfrm flipV="1">
            <a:off x="2582863" y="1887538"/>
            <a:ext cx="1393825" cy="550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6" name="Line 44"/>
          <p:cNvSpPr>
            <a:spLocks noChangeShapeType="1"/>
          </p:cNvSpPr>
          <p:nvPr/>
        </p:nvSpPr>
        <p:spPr bwMode="auto">
          <a:xfrm>
            <a:off x="2582863" y="2525713"/>
            <a:ext cx="465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7" name="Line 45"/>
          <p:cNvSpPr>
            <a:spLocks noChangeShapeType="1"/>
          </p:cNvSpPr>
          <p:nvPr/>
        </p:nvSpPr>
        <p:spPr bwMode="auto">
          <a:xfrm>
            <a:off x="2568575" y="2598738"/>
            <a:ext cx="436563" cy="536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8" name="Line 46"/>
          <p:cNvSpPr>
            <a:spLocks noChangeShapeType="1"/>
          </p:cNvSpPr>
          <p:nvPr/>
        </p:nvSpPr>
        <p:spPr bwMode="auto">
          <a:xfrm flipV="1">
            <a:off x="2816225" y="3889375"/>
            <a:ext cx="449263" cy="160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9" name="Line 47"/>
          <p:cNvSpPr>
            <a:spLocks noChangeShapeType="1"/>
          </p:cNvSpPr>
          <p:nvPr/>
        </p:nvSpPr>
        <p:spPr bwMode="auto">
          <a:xfrm>
            <a:off x="2801938" y="4208463"/>
            <a:ext cx="390525" cy="276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0" name="Line 48"/>
          <p:cNvSpPr>
            <a:spLocks noChangeShapeType="1"/>
          </p:cNvSpPr>
          <p:nvPr/>
        </p:nvSpPr>
        <p:spPr bwMode="auto">
          <a:xfrm flipV="1">
            <a:off x="2613025" y="5384800"/>
            <a:ext cx="3905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49"/>
          <p:cNvSpPr>
            <a:spLocks noChangeShapeType="1"/>
          </p:cNvSpPr>
          <p:nvPr/>
        </p:nvSpPr>
        <p:spPr bwMode="auto">
          <a:xfrm>
            <a:off x="2582863" y="5762625"/>
            <a:ext cx="538162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6" name="Line 54"/>
          <p:cNvSpPr>
            <a:spLocks noChangeShapeType="1"/>
          </p:cNvSpPr>
          <p:nvPr/>
        </p:nvSpPr>
        <p:spPr bwMode="auto">
          <a:xfrm flipH="1">
            <a:off x="6284913" y="5529263"/>
            <a:ext cx="5524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7" name="Line 55"/>
          <p:cNvSpPr>
            <a:spLocks noChangeShapeType="1"/>
          </p:cNvSpPr>
          <p:nvPr/>
        </p:nvSpPr>
        <p:spPr bwMode="auto">
          <a:xfrm>
            <a:off x="6284913" y="3192463"/>
            <a:ext cx="0" cy="2339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8" name="Line 56"/>
          <p:cNvSpPr>
            <a:spLocks noChangeShapeType="1"/>
          </p:cNvSpPr>
          <p:nvPr/>
        </p:nvSpPr>
        <p:spPr bwMode="auto">
          <a:xfrm flipH="1">
            <a:off x="5994400" y="5994400"/>
            <a:ext cx="29051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1" name="Line 59"/>
          <p:cNvSpPr>
            <a:spLocks noChangeShapeType="1"/>
          </p:cNvSpPr>
          <p:nvPr/>
        </p:nvSpPr>
        <p:spPr bwMode="auto">
          <a:xfrm flipH="1">
            <a:off x="6118225" y="5295900"/>
            <a:ext cx="166688" cy="6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2" name="Line 60"/>
          <p:cNvSpPr>
            <a:spLocks noChangeShapeType="1"/>
          </p:cNvSpPr>
          <p:nvPr/>
        </p:nvSpPr>
        <p:spPr bwMode="auto">
          <a:xfrm flipH="1">
            <a:off x="6008688" y="4614863"/>
            <a:ext cx="276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3" name="Line 61"/>
          <p:cNvSpPr>
            <a:spLocks noChangeShapeType="1"/>
          </p:cNvSpPr>
          <p:nvPr/>
        </p:nvSpPr>
        <p:spPr bwMode="auto">
          <a:xfrm flipH="1">
            <a:off x="6102350" y="3205163"/>
            <a:ext cx="18891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4" name="Line 62"/>
          <p:cNvSpPr>
            <a:spLocks noChangeShapeType="1"/>
          </p:cNvSpPr>
          <p:nvPr/>
        </p:nvSpPr>
        <p:spPr bwMode="auto">
          <a:xfrm>
            <a:off x="6516688" y="3881438"/>
            <a:ext cx="0" cy="21240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6" name="Line 64"/>
          <p:cNvSpPr>
            <a:spLocks noChangeShapeType="1"/>
          </p:cNvSpPr>
          <p:nvPr/>
        </p:nvSpPr>
        <p:spPr bwMode="auto">
          <a:xfrm flipH="1">
            <a:off x="6342063" y="5992813"/>
            <a:ext cx="16033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7" name="Line 65"/>
          <p:cNvSpPr>
            <a:spLocks noChangeShapeType="1"/>
          </p:cNvSpPr>
          <p:nvPr/>
        </p:nvSpPr>
        <p:spPr bwMode="auto">
          <a:xfrm flipH="1">
            <a:off x="6359525" y="3881438"/>
            <a:ext cx="161925" cy="158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8" name="Line 66"/>
          <p:cNvSpPr>
            <a:spLocks noChangeShapeType="1"/>
          </p:cNvSpPr>
          <p:nvPr/>
        </p:nvSpPr>
        <p:spPr bwMode="auto">
          <a:xfrm flipH="1">
            <a:off x="6369050" y="4611688"/>
            <a:ext cx="133350" cy="47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19" name="Line 67"/>
          <p:cNvSpPr>
            <a:spLocks noChangeShapeType="1"/>
          </p:cNvSpPr>
          <p:nvPr/>
        </p:nvSpPr>
        <p:spPr bwMode="auto">
          <a:xfrm flipH="1">
            <a:off x="6742113" y="2192338"/>
            <a:ext cx="85725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0" name="Line 68"/>
          <p:cNvSpPr>
            <a:spLocks noChangeShapeType="1"/>
          </p:cNvSpPr>
          <p:nvPr/>
        </p:nvSpPr>
        <p:spPr bwMode="auto">
          <a:xfrm>
            <a:off x="6746875" y="2187575"/>
            <a:ext cx="0" cy="38068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1" name="Line 69"/>
          <p:cNvSpPr>
            <a:spLocks noChangeShapeType="1"/>
          </p:cNvSpPr>
          <p:nvPr/>
        </p:nvSpPr>
        <p:spPr bwMode="auto">
          <a:xfrm flipH="1">
            <a:off x="5143500" y="1797050"/>
            <a:ext cx="161925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2" name="Line 70"/>
          <p:cNvSpPr>
            <a:spLocks noChangeShapeType="1"/>
          </p:cNvSpPr>
          <p:nvPr/>
        </p:nvSpPr>
        <p:spPr bwMode="auto">
          <a:xfrm flipH="1">
            <a:off x="6584950" y="598805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3" name="Line 71"/>
          <p:cNvSpPr>
            <a:spLocks noChangeShapeType="1"/>
          </p:cNvSpPr>
          <p:nvPr/>
        </p:nvSpPr>
        <p:spPr bwMode="auto">
          <a:xfrm flipH="1">
            <a:off x="6572250" y="528955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4" name="Line 72"/>
          <p:cNvSpPr>
            <a:spLocks noChangeShapeType="1"/>
          </p:cNvSpPr>
          <p:nvPr/>
        </p:nvSpPr>
        <p:spPr bwMode="auto">
          <a:xfrm flipH="1">
            <a:off x="6578600" y="461645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5" name="Line 73"/>
          <p:cNvSpPr>
            <a:spLocks noChangeShapeType="1"/>
          </p:cNvSpPr>
          <p:nvPr/>
        </p:nvSpPr>
        <p:spPr bwMode="auto">
          <a:xfrm flipH="1">
            <a:off x="6565900" y="321310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6" name="Line 74"/>
          <p:cNvSpPr>
            <a:spLocks noChangeShapeType="1"/>
          </p:cNvSpPr>
          <p:nvPr/>
        </p:nvSpPr>
        <p:spPr bwMode="auto">
          <a:xfrm flipH="1">
            <a:off x="6553200" y="379730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7" name="Line 75"/>
          <p:cNvSpPr>
            <a:spLocks noChangeShapeType="1"/>
          </p:cNvSpPr>
          <p:nvPr/>
        </p:nvSpPr>
        <p:spPr bwMode="auto">
          <a:xfrm flipH="1">
            <a:off x="6562725" y="2482850"/>
            <a:ext cx="1778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8" name="Line 76"/>
          <p:cNvSpPr>
            <a:spLocks noChangeShapeType="1"/>
          </p:cNvSpPr>
          <p:nvPr/>
        </p:nvSpPr>
        <p:spPr bwMode="auto">
          <a:xfrm>
            <a:off x="6286500" y="5518150"/>
            <a:ext cx="0" cy="4857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29" name="Line 77"/>
          <p:cNvSpPr>
            <a:spLocks noChangeShapeType="1"/>
          </p:cNvSpPr>
          <p:nvPr/>
        </p:nvSpPr>
        <p:spPr bwMode="auto">
          <a:xfrm>
            <a:off x="6502400" y="3883025"/>
            <a:ext cx="3429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30" name="Line 78"/>
          <p:cNvSpPr>
            <a:spLocks noChangeShapeType="1"/>
          </p:cNvSpPr>
          <p:nvPr/>
        </p:nvSpPr>
        <p:spPr bwMode="auto">
          <a:xfrm>
            <a:off x="6750050" y="1797050"/>
            <a:ext cx="0" cy="3937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4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4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4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4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4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4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4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500"/>
                                        <p:tgtEl>
                                          <p:spTgt spid="4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500"/>
                                        <p:tgtEl>
                                          <p:spTgt spid="4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500"/>
                                        <p:tgtEl>
                                          <p:spTgt spid="4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2" dur="500"/>
                                        <p:tgtEl>
                                          <p:spTgt spid="4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 animBg="1"/>
      <p:bldP spid="49159" grpId="0" animBg="1"/>
      <p:bldP spid="49160" grpId="0" animBg="1"/>
      <p:bldP spid="49161" grpId="0" animBg="1"/>
      <p:bldP spid="49162" grpId="0" animBg="1"/>
      <p:bldP spid="49163" grpId="0" animBg="1"/>
      <p:bldP spid="49164" grpId="0" animBg="1"/>
      <p:bldP spid="49195" grpId="0" animBg="1"/>
      <p:bldP spid="49196" grpId="0" animBg="1"/>
      <p:bldP spid="49197" grpId="0" animBg="1"/>
      <p:bldP spid="49198" grpId="0" animBg="1"/>
      <p:bldP spid="49199" grpId="0" animBg="1"/>
      <p:bldP spid="49200" grpId="0" animBg="1"/>
      <p:bldP spid="49201" grpId="0" animBg="1"/>
      <p:bldP spid="49206" grpId="0" animBg="1"/>
      <p:bldP spid="49207" grpId="0" animBg="1"/>
      <p:bldP spid="49208" grpId="0" animBg="1"/>
      <p:bldP spid="49211" grpId="0" animBg="1"/>
      <p:bldP spid="49212" grpId="0" animBg="1"/>
      <p:bldP spid="49213" grpId="0" animBg="1"/>
      <p:bldP spid="49214" grpId="0" animBg="1"/>
      <p:bldP spid="49216" grpId="0" animBg="1"/>
      <p:bldP spid="49217" grpId="0" animBg="1"/>
      <p:bldP spid="49218" grpId="0" animBg="1"/>
      <p:bldP spid="49219" grpId="0" animBg="1"/>
      <p:bldP spid="49220" grpId="0" animBg="1"/>
      <p:bldP spid="49221" grpId="0" animBg="1"/>
      <p:bldP spid="49222" grpId="0" animBg="1"/>
      <p:bldP spid="49223" grpId="0" animBg="1"/>
      <p:bldP spid="49224" grpId="0" animBg="1"/>
      <p:bldP spid="49225" grpId="0" animBg="1"/>
      <p:bldP spid="49226" grpId="0" animBg="1"/>
      <p:bldP spid="49227" grpId="0" animBg="1"/>
      <p:bldP spid="49228" grpId="0" animBg="1"/>
      <p:bldP spid="49229" grpId="0" animBg="1"/>
      <p:bldP spid="492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0"/>
          <p:cNvSpPr txBox="1">
            <a:spLocks noChangeArrowheads="1"/>
          </p:cNvSpPr>
          <p:nvPr/>
        </p:nvSpPr>
        <p:spPr bwMode="auto">
          <a:xfrm>
            <a:off x="200025" y="476250"/>
            <a:ext cx="20367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Summary</a:t>
            </a:r>
          </a:p>
        </p:txBody>
      </p:sp>
      <p:sp>
        <p:nvSpPr>
          <p:cNvPr id="37891" name="Text Box 11"/>
          <p:cNvSpPr txBox="1">
            <a:spLocks noChangeArrowheads="1"/>
          </p:cNvSpPr>
          <p:nvPr/>
        </p:nvSpPr>
        <p:spPr bwMode="auto">
          <a:xfrm>
            <a:off x="446088" y="1250950"/>
            <a:ext cx="3763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Vertical Integration…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754063" y="2076450"/>
            <a:ext cx="7358062" cy="957263"/>
            <a:chOff x="485" y="1372"/>
            <a:chExt cx="4635" cy="603"/>
          </a:xfrm>
        </p:grpSpPr>
        <p:sp>
          <p:nvSpPr>
            <p:cNvPr id="37902" name="AutoShape 16"/>
            <p:cNvSpPr>
              <a:spLocks noChangeArrowheads="1"/>
            </p:cNvSpPr>
            <p:nvPr/>
          </p:nvSpPr>
          <p:spPr bwMode="auto">
            <a:xfrm>
              <a:off x="485" y="1381"/>
              <a:ext cx="4635" cy="594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03" name="Text Box 12"/>
            <p:cNvSpPr txBox="1">
              <a:spLocks noChangeArrowheads="1"/>
            </p:cNvSpPr>
            <p:nvPr/>
          </p:nvSpPr>
          <p:spPr bwMode="auto">
            <a:xfrm>
              <a:off x="499" y="1372"/>
              <a:ext cx="4529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317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317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317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317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317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chemeClr val="bg1"/>
                  </a:solidFill>
                </a:rPr>
                <a:t>•	makes sense when value chain economies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chemeClr val="bg1"/>
                  </a:solidFill>
                </a:rPr>
                <a:t>	can be created and captured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54063" y="3292475"/>
            <a:ext cx="6837362" cy="654050"/>
            <a:chOff x="475" y="2139"/>
            <a:chExt cx="4307" cy="412"/>
          </a:xfrm>
        </p:grpSpPr>
        <p:sp>
          <p:nvSpPr>
            <p:cNvPr id="37900" name="AutoShape 18"/>
            <p:cNvSpPr>
              <a:spLocks noChangeArrowheads="1"/>
            </p:cNvSpPr>
            <p:nvPr/>
          </p:nvSpPr>
          <p:spPr bwMode="auto">
            <a:xfrm>
              <a:off x="475" y="2139"/>
              <a:ext cx="4307" cy="412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901" name="Text Box 13"/>
            <p:cNvSpPr txBox="1">
              <a:spLocks noChangeArrowheads="1"/>
            </p:cNvSpPr>
            <p:nvPr/>
          </p:nvSpPr>
          <p:spPr bwMode="auto">
            <a:xfrm>
              <a:off x="499" y="2177"/>
              <a:ext cx="422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317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317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317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317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317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solidFill>
                    <a:srgbClr val="FFFF00"/>
                  </a:solidFill>
                </a:rPr>
                <a:t>•	may allow a firm to leverage capabilities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754063" y="4206875"/>
            <a:ext cx="8047037" cy="946150"/>
            <a:chOff x="499" y="2769"/>
            <a:chExt cx="5069" cy="596"/>
          </a:xfrm>
        </p:grpSpPr>
        <p:sp>
          <p:nvSpPr>
            <p:cNvPr id="37898" name="AutoShape 20"/>
            <p:cNvSpPr>
              <a:spLocks noChangeArrowheads="1"/>
            </p:cNvSpPr>
            <p:nvPr/>
          </p:nvSpPr>
          <p:spPr bwMode="auto">
            <a:xfrm>
              <a:off x="503" y="2780"/>
              <a:ext cx="5065" cy="58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99" name="Text Box 14"/>
            <p:cNvSpPr txBox="1">
              <a:spLocks noChangeArrowheads="1"/>
            </p:cNvSpPr>
            <p:nvPr/>
          </p:nvSpPr>
          <p:spPr bwMode="auto">
            <a:xfrm>
              <a:off x="499" y="2769"/>
              <a:ext cx="4977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317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317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317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317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317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chemeClr val="bg1"/>
                  </a:solidFill>
                </a:rPr>
                <a:t>•	may be a response to the threat of opportunism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dirty="0">
                  <a:solidFill>
                    <a:schemeClr val="bg1"/>
                  </a:solidFill>
                </a:rPr>
                <a:t>	</a:t>
              </a:r>
              <a:r>
                <a:rPr lang="en-US" altLang="en-US" sz="2800" dirty="0" smtClean="0">
                  <a:solidFill>
                    <a:schemeClr val="bg1"/>
                  </a:solidFill>
                </a:rPr>
                <a:t>as a result of the need to make </a:t>
              </a:r>
              <a:r>
                <a:rPr lang="en-US" altLang="en-US" sz="2800" dirty="0" err="1" smtClean="0">
                  <a:solidFill>
                    <a:schemeClr val="bg1"/>
                  </a:solidFill>
                </a:rPr>
                <a:t>tsi’s</a:t>
              </a:r>
              <a:endParaRPr lang="en-US" alt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54063" y="5413375"/>
            <a:ext cx="7691437" cy="946150"/>
            <a:chOff x="494" y="3410"/>
            <a:chExt cx="4845" cy="596"/>
          </a:xfrm>
        </p:grpSpPr>
        <p:sp>
          <p:nvSpPr>
            <p:cNvPr id="37896" name="AutoShape 22"/>
            <p:cNvSpPr>
              <a:spLocks noChangeArrowheads="1"/>
            </p:cNvSpPr>
            <p:nvPr/>
          </p:nvSpPr>
          <p:spPr bwMode="auto">
            <a:xfrm>
              <a:off x="494" y="3438"/>
              <a:ext cx="4845" cy="567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7897" name="Text Box 15"/>
            <p:cNvSpPr txBox="1">
              <a:spLocks noChangeArrowheads="1"/>
            </p:cNvSpPr>
            <p:nvPr/>
          </p:nvSpPr>
          <p:spPr bwMode="auto">
            <a:xfrm>
              <a:off x="499" y="3410"/>
              <a:ext cx="4527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317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317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317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317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317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/>
                <a:t>•	may reduce firm flexibility, which can be an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/>
                <a:t>   issue when the future is uncertain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0"/>
          <p:cNvSpPr txBox="1">
            <a:spLocks noChangeArrowheads="1"/>
          </p:cNvSpPr>
          <p:nvPr/>
        </p:nvSpPr>
        <p:spPr bwMode="auto">
          <a:xfrm>
            <a:off x="200025" y="476250"/>
            <a:ext cx="2055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Summary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528638" y="2276475"/>
            <a:ext cx="7954962" cy="310854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Ownership of multiple stages of the value chain can be costly — Vertically integrate only when the benefits of vertical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integration outweigh </a:t>
            </a:r>
            <a:r>
              <a:rPr lang="en-US" altLang="en-US" sz="2800" b="1" dirty="0">
                <a:solidFill>
                  <a:srgbClr val="0000FF"/>
                </a:solidFill>
              </a:rPr>
              <a:t>the costs!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0000FF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Most likely to occur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when </a:t>
            </a:r>
            <a:r>
              <a:rPr lang="en-US" altLang="en-US" sz="2800" b="1" dirty="0">
                <a:solidFill>
                  <a:srgbClr val="0000FF"/>
                </a:solidFill>
              </a:rPr>
              <a:t>value chain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economies meet the VRIO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criteria.</a:t>
            </a:r>
            <a:endParaRPr lang="en-US" alt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"/>
          <p:cNvSpPr txBox="1">
            <a:spLocks noChangeArrowheads="1"/>
          </p:cNvSpPr>
          <p:nvPr/>
        </p:nvSpPr>
        <p:spPr bwMode="auto">
          <a:xfrm>
            <a:off x="123825" y="280035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Mission</a:t>
            </a:r>
          </a:p>
        </p:txBody>
      </p:sp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1414463" y="2800350"/>
            <a:ext cx="125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Objectives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798763" y="1614488"/>
            <a:ext cx="103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External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Analysis</a:t>
            </a:r>
          </a:p>
        </p:txBody>
      </p:sp>
      <p:sp>
        <p:nvSpPr>
          <p:cNvPr id="7173" name="Text Box 13"/>
          <p:cNvSpPr txBox="1">
            <a:spLocks noChangeArrowheads="1"/>
          </p:cNvSpPr>
          <p:nvPr/>
        </p:nvSpPr>
        <p:spPr bwMode="auto">
          <a:xfrm>
            <a:off x="2798763" y="3797300"/>
            <a:ext cx="103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Internal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Analysis</a:t>
            </a:r>
          </a:p>
        </p:txBody>
      </p:sp>
      <p:sp>
        <p:nvSpPr>
          <p:cNvPr id="7174" name="Text Box 14"/>
          <p:cNvSpPr txBox="1">
            <a:spLocks noChangeArrowheads="1"/>
          </p:cNvSpPr>
          <p:nvPr/>
        </p:nvSpPr>
        <p:spPr bwMode="auto">
          <a:xfrm>
            <a:off x="4119563" y="2662238"/>
            <a:ext cx="1085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Strategic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Choice</a:t>
            </a:r>
          </a:p>
        </p:txBody>
      </p:sp>
      <p:sp>
        <p:nvSpPr>
          <p:cNvPr id="7175" name="Text Box 15"/>
          <p:cNvSpPr txBox="1">
            <a:spLocks noChangeArrowheads="1"/>
          </p:cNvSpPr>
          <p:nvPr/>
        </p:nvSpPr>
        <p:spPr bwMode="auto">
          <a:xfrm>
            <a:off x="5576888" y="2663825"/>
            <a:ext cx="1746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Strategy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Implementation</a:t>
            </a:r>
          </a:p>
        </p:txBody>
      </p:sp>
      <p:sp>
        <p:nvSpPr>
          <p:cNvPr id="7176" name="Text Box 16"/>
          <p:cNvSpPr txBox="1">
            <a:spLocks noChangeArrowheads="1"/>
          </p:cNvSpPr>
          <p:nvPr/>
        </p:nvSpPr>
        <p:spPr bwMode="auto">
          <a:xfrm>
            <a:off x="7512050" y="2663825"/>
            <a:ext cx="1390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Competitive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Advantage</a:t>
            </a:r>
          </a:p>
        </p:txBody>
      </p:sp>
      <p:sp>
        <p:nvSpPr>
          <p:cNvPr id="7177" name="Line 17"/>
          <p:cNvSpPr>
            <a:spLocks noChangeShapeType="1"/>
          </p:cNvSpPr>
          <p:nvPr/>
        </p:nvSpPr>
        <p:spPr bwMode="auto">
          <a:xfrm>
            <a:off x="1160463" y="2994025"/>
            <a:ext cx="2730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8"/>
          <p:cNvSpPr>
            <a:spLocks noChangeShapeType="1"/>
          </p:cNvSpPr>
          <p:nvPr/>
        </p:nvSpPr>
        <p:spPr bwMode="auto">
          <a:xfrm>
            <a:off x="2592388" y="2994025"/>
            <a:ext cx="1222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9"/>
          <p:cNvSpPr>
            <a:spLocks noChangeShapeType="1"/>
          </p:cNvSpPr>
          <p:nvPr/>
        </p:nvSpPr>
        <p:spPr bwMode="auto">
          <a:xfrm>
            <a:off x="2708275" y="4111625"/>
            <a:ext cx="217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20"/>
          <p:cNvSpPr>
            <a:spLocks noChangeShapeType="1"/>
          </p:cNvSpPr>
          <p:nvPr/>
        </p:nvSpPr>
        <p:spPr bwMode="auto">
          <a:xfrm>
            <a:off x="2705100" y="1968500"/>
            <a:ext cx="217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21"/>
          <p:cNvSpPr>
            <a:spLocks noChangeShapeType="1"/>
          </p:cNvSpPr>
          <p:nvPr/>
        </p:nvSpPr>
        <p:spPr bwMode="auto">
          <a:xfrm>
            <a:off x="3965575" y="1946275"/>
            <a:ext cx="0" cy="2200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22"/>
          <p:cNvSpPr>
            <a:spLocks noChangeShapeType="1"/>
          </p:cNvSpPr>
          <p:nvPr/>
        </p:nvSpPr>
        <p:spPr bwMode="auto">
          <a:xfrm>
            <a:off x="3736975" y="1960563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23"/>
          <p:cNvSpPr>
            <a:spLocks noChangeShapeType="1"/>
          </p:cNvSpPr>
          <p:nvPr/>
        </p:nvSpPr>
        <p:spPr bwMode="auto">
          <a:xfrm>
            <a:off x="3751263" y="41275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24"/>
          <p:cNvSpPr>
            <a:spLocks noChangeShapeType="1"/>
          </p:cNvSpPr>
          <p:nvPr/>
        </p:nvSpPr>
        <p:spPr bwMode="auto">
          <a:xfrm>
            <a:off x="3965575" y="3008313"/>
            <a:ext cx="227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25"/>
          <p:cNvSpPr>
            <a:spLocks noChangeShapeType="1"/>
          </p:cNvSpPr>
          <p:nvPr/>
        </p:nvSpPr>
        <p:spPr bwMode="auto">
          <a:xfrm>
            <a:off x="5329238" y="3008313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26"/>
          <p:cNvSpPr>
            <a:spLocks noChangeShapeType="1"/>
          </p:cNvSpPr>
          <p:nvPr/>
        </p:nvSpPr>
        <p:spPr bwMode="auto">
          <a:xfrm>
            <a:off x="7304088" y="3008313"/>
            <a:ext cx="227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Text Box 27"/>
          <p:cNvSpPr txBox="1">
            <a:spLocks noChangeArrowheads="1"/>
          </p:cNvSpPr>
          <p:nvPr/>
        </p:nvSpPr>
        <p:spPr bwMode="auto">
          <a:xfrm>
            <a:off x="1019175" y="849313"/>
            <a:ext cx="7038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The Strategic Management Process</a:t>
            </a:r>
          </a:p>
        </p:txBody>
      </p:sp>
      <p:sp>
        <p:nvSpPr>
          <p:cNvPr id="7188" name="Line 28"/>
          <p:cNvSpPr>
            <a:spLocks noChangeShapeType="1"/>
          </p:cNvSpPr>
          <p:nvPr/>
        </p:nvSpPr>
        <p:spPr bwMode="auto">
          <a:xfrm flipV="1">
            <a:off x="2722563" y="1955800"/>
            <a:ext cx="0" cy="1062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29"/>
          <p:cNvSpPr>
            <a:spLocks noChangeShapeType="1"/>
          </p:cNvSpPr>
          <p:nvPr/>
        </p:nvSpPr>
        <p:spPr bwMode="auto">
          <a:xfrm flipH="1">
            <a:off x="2722563" y="3008313"/>
            <a:ext cx="0" cy="1119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3673475" y="4427538"/>
            <a:ext cx="1990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Corporate Level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Strategy</a:t>
            </a:r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H="1">
            <a:off x="4675188" y="3351213"/>
            <a:ext cx="0" cy="1039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6159500" y="3578225"/>
            <a:ext cx="226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</a:rPr>
              <a:t>Which Businesses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</a:rPr>
              <a:t>to Enter?</a:t>
            </a:r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4675188" y="5254625"/>
            <a:ext cx="0" cy="546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>
            <a:off x="4656138" y="5813425"/>
            <a:ext cx="1227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 flipV="1">
            <a:off x="5902325" y="3929063"/>
            <a:ext cx="0" cy="19034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>
            <a:off x="5883275" y="3943350"/>
            <a:ext cx="219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6189663" y="4316413"/>
            <a:ext cx="2528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•	Vertical Integration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" grpId="0"/>
      <p:bldP spid="5151" grpId="0" animBg="1"/>
      <p:bldP spid="5152" grpId="0"/>
      <p:bldP spid="5153" grpId="0" animBg="1"/>
      <p:bldP spid="5154" grpId="0" animBg="1"/>
      <p:bldP spid="5155" grpId="0" animBg="1"/>
      <p:bldP spid="5156" grpId="0" animBg="1"/>
      <p:bldP spid="5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238125" y="473075"/>
            <a:ext cx="865663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The logic of corporate level strategy – To create value…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68338" y="2516188"/>
            <a:ext cx="7648575" cy="1306512"/>
            <a:chOff x="421" y="1618"/>
            <a:chExt cx="4818" cy="823"/>
          </a:xfrm>
        </p:grpSpPr>
        <p:sp>
          <p:nvSpPr>
            <p:cNvPr id="9227" name="AutoShape 17"/>
            <p:cNvSpPr>
              <a:spLocks noChangeArrowheads="1"/>
            </p:cNvSpPr>
            <p:nvPr/>
          </p:nvSpPr>
          <p:spPr bwMode="auto">
            <a:xfrm>
              <a:off x="421" y="1618"/>
              <a:ext cx="4818" cy="823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458" y="1645"/>
              <a:ext cx="4633" cy="7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286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2)	such that businesses forming the corporate whole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		are worth more than they would be under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		independent ownership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668338" y="3949700"/>
            <a:ext cx="6677025" cy="846138"/>
            <a:chOff x="439" y="2521"/>
            <a:chExt cx="4206" cy="533"/>
          </a:xfrm>
        </p:grpSpPr>
        <p:sp>
          <p:nvSpPr>
            <p:cNvPr id="9225" name="AutoShape 18"/>
            <p:cNvSpPr>
              <a:spLocks noChangeArrowheads="1"/>
            </p:cNvSpPr>
            <p:nvPr/>
          </p:nvSpPr>
          <p:spPr bwMode="auto">
            <a:xfrm>
              <a:off x="439" y="2523"/>
              <a:ext cx="4206" cy="531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226" name="Text Box 11"/>
            <p:cNvSpPr txBox="1">
              <a:spLocks noChangeArrowheads="1"/>
            </p:cNvSpPr>
            <p:nvPr/>
          </p:nvSpPr>
          <p:spPr bwMode="auto">
            <a:xfrm>
              <a:off x="449" y="2521"/>
              <a:ext cx="3896" cy="5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286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3)	that equity holders cannot create through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		portfolio investing </a:t>
              </a:r>
            </a:p>
          </p:txBody>
        </p:sp>
      </p:grp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606550" y="4794250"/>
            <a:ext cx="58562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a corporate level strategy should create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synergies that are not available in equity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markets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68338" y="1806575"/>
            <a:ext cx="7851775" cy="593725"/>
            <a:chOff x="421" y="1180"/>
            <a:chExt cx="4946" cy="374"/>
          </a:xfrm>
        </p:grpSpPr>
        <p:sp>
          <p:nvSpPr>
            <p:cNvPr id="9223" name="AutoShape 16"/>
            <p:cNvSpPr>
              <a:spLocks noChangeArrowheads="1"/>
            </p:cNvSpPr>
            <p:nvPr/>
          </p:nvSpPr>
          <p:spPr bwMode="auto">
            <a:xfrm>
              <a:off x="421" y="1180"/>
              <a:ext cx="4946" cy="37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chemeClr val="bg1"/>
                </a:solidFill>
              </a:endParaRPr>
            </a:p>
          </p:txBody>
        </p:sp>
        <p:sp>
          <p:nvSpPr>
            <p:cNvPr id="9224" name="Text Box 15"/>
            <p:cNvSpPr txBox="1">
              <a:spLocks noChangeArrowheads="1"/>
            </p:cNvSpPr>
            <p:nvPr/>
          </p:nvSpPr>
          <p:spPr bwMode="auto">
            <a:xfrm>
              <a:off x="449" y="1202"/>
              <a:ext cx="485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231775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23177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231775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231775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231775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2317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1)	such that the value of the corporate whole increases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238125" y="473075"/>
            <a:ext cx="8656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Value Chain Economies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723900" y="1909763"/>
            <a:ext cx="7999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the special type of synergy unique to vertical integration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23900" y="3043238"/>
            <a:ext cx="8461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•	cost reductions and/or revenue enhancements that arise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from coordinating and controlling the flow of inputs into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value chain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254000" y="496888"/>
            <a:ext cx="75584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The value chain for cheese on pizza…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494088" y="3532188"/>
            <a:ext cx="2197100" cy="1090612"/>
            <a:chOff x="282" y="2948"/>
            <a:chExt cx="1384" cy="687"/>
          </a:xfrm>
        </p:grpSpPr>
        <p:sp>
          <p:nvSpPr>
            <p:cNvPr id="13345" name="Oval 15"/>
            <p:cNvSpPr>
              <a:spLocks noChangeArrowheads="1"/>
            </p:cNvSpPr>
            <p:nvPr/>
          </p:nvSpPr>
          <p:spPr bwMode="auto">
            <a:xfrm>
              <a:off x="282" y="2948"/>
              <a:ext cx="1384" cy="68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46" name="Text Box 7"/>
            <p:cNvSpPr txBox="1">
              <a:spLocks noChangeArrowheads="1"/>
            </p:cNvSpPr>
            <p:nvPr/>
          </p:nvSpPr>
          <p:spPr bwMode="auto">
            <a:xfrm>
              <a:off x="339" y="3066"/>
              <a:ext cx="12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FF00"/>
                  </a:solidFill>
                </a:rPr>
                <a:t>Leprino Foods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FFFF00"/>
                  </a:solidFill>
                </a:rPr>
                <a:t>(Mozzarella Cheese)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92500" y="1839913"/>
            <a:ext cx="2197100" cy="1090612"/>
            <a:chOff x="507" y="1864"/>
            <a:chExt cx="1384" cy="687"/>
          </a:xfrm>
        </p:grpSpPr>
        <p:sp>
          <p:nvSpPr>
            <p:cNvPr id="13343" name="Oval 17"/>
            <p:cNvSpPr>
              <a:spLocks noChangeArrowheads="1"/>
            </p:cNvSpPr>
            <p:nvPr/>
          </p:nvSpPr>
          <p:spPr bwMode="auto">
            <a:xfrm>
              <a:off x="507" y="1864"/>
              <a:ext cx="1384" cy="687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44" name="Text Box 9"/>
            <p:cNvSpPr txBox="1">
              <a:spLocks noChangeArrowheads="1"/>
            </p:cNvSpPr>
            <p:nvPr/>
          </p:nvSpPr>
          <p:spPr bwMode="auto">
            <a:xfrm>
              <a:off x="648" y="2017"/>
              <a:ext cx="1129" cy="40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</a:rPr>
                <a:t>Dairy Farmers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FF"/>
                  </a:solidFill>
                </a:rPr>
                <a:t>(milk)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65113" y="4435475"/>
            <a:ext cx="2197100" cy="1090613"/>
            <a:chOff x="310" y="1143"/>
            <a:chExt cx="1384" cy="687"/>
          </a:xfrm>
        </p:grpSpPr>
        <p:sp>
          <p:nvSpPr>
            <p:cNvPr id="13341" name="Oval 18"/>
            <p:cNvSpPr>
              <a:spLocks noChangeArrowheads="1"/>
            </p:cNvSpPr>
            <p:nvPr/>
          </p:nvSpPr>
          <p:spPr bwMode="auto">
            <a:xfrm>
              <a:off x="310" y="1143"/>
              <a:ext cx="1384" cy="687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42" name="Text Box 10"/>
            <p:cNvSpPr txBox="1">
              <a:spLocks noChangeArrowheads="1"/>
            </p:cNvSpPr>
            <p:nvPr/>
          </p:nvSpPr>
          <p:spPr bwMode="auto">
            <a:xfrm>
              <a:off x="459" y="1260"/>
              <a:ext cx="110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Crop Farmers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</a:rPr>
                <a:t>(Alfalfa &amp; Corn)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66700" y="2576513"/>
            <a:ext cx="2197100" cy="1090612"/>
            <a:chOff x="2124" y="1159"/>
            <a:chExt cx="1384" cy="687"/>
          </a:xfrm>
        </p:grpSpPr>
        <p:sp>
          <p:nvSpPr>
            <p:cNvPr id="13339" name="Oval 16"/>
            <p:cNvSpPr>
              <a:spLocks noChangeArrowheads="1"/>
            </p:cNvSpPr>
            <p:nvPr/>
          </p:nvSpPr>
          <p:spPr bwMode="auto">
            <a:xfrm>
              <a:off x="2124" y="1159"/>
              <a:ext cx="1384" cy="687"/>
            </a:xfrm>
            <a:prstGeom prst="ellipse">
              <a:avLst/>
            </a:pr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40" name="Text Box 11"/>
            <p:cNvSpPr txBox="1">
              <a:spLocks noChangeArrowheads="1"/>
            </p:cNvSpPr>
            <p:nvPr/>
          </p:nvSpPr>
          <p:spPr bwMode="auto">
            <a:xfrm>
              <a:off x="2160" y="1330"/>
              <a:ext cx="13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FF00"/>
                  </a:solidFill>
                </a:rPr>
                <a:t>Seed Companies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FFFF00"/>
                  </a:solidFill>
                </a:rPr>
                <a:t>(Alfalfa &amp; Corn)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3494088" y="5224463"/>
            <a:ext cx="2197100" cy="1090612"/>
            <a:chOff x="2596" y="2303"/>
            <a:chExt cx="1384" cy="687"/>
          </a:xfrm>
        </p:grpSpPr>
        <p:sp>
          <p:nvSpPr>
            <p:cNvPr id="13337" name="Oval 19"/>
            <p:cNvSpPr>
              <a:spLocks noChangeArrowheads="1"/>
            </p:cNvSpPr>
            <p:nvPr/>
          </p:nvSpPr>
          <p:spPr bwMode="auto">
            <a:xfrm>
              <a:off x="2596" y="2303"/>
              <a:ext cx="1384" cy="687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38" name="Text Box 12"/>
            <p:cNvSpPr txBox="1">
              <a:spLocks noChangeArrowheads="1"/>
            </p:cNvSpPr>
            <p:nvPr/>
          </p:nvSpPr>
          <p:spPr bwMode="auto">
            <a:xfrm>
              <a:off x="2624" y="2514"/>
              <a:ext cx="13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</a:rPr>
                <a:t>Food Distributors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6656388" y="2590800"/>
            <a:ext cx="2197100" cy="1090613"/>
            <a:chOff x="1986" y="3241"/>
            <a:chExt cx="1384" cy="687"/>
          </a:xfrm>
        </p:grpSpPr>
        <p:sp>
          <p:nvSpPr>
            <p:cNvPr id="13335" name="Oval 20"/>
            <p:cNvSpPr>
              <a:spLocks noChangeArrowheads="1"/>
            </p:cNvSpPr>
            <p:nvPr/>
          </p:nvSpPr>
          <p:spPr bwMode="auto">
            <a:xfrm>
              <a:off x="1986" y="3241"/>
              <a:ext cx="1384" cy="68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36" name="Text Box 13"/>
            <p:cNvSpPr txBox="1">
              <a:spLocks noChangeArrowheads="1"/>
            </p:cNvSpPr>
            <p:nvPr/>
          </p:nvSpPr>
          <p:spPr bwMode="auto">
            <a:xfrm>
              <a:off x="2168" y="3460"/>
              <a:ext cx="10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Pizza Chains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6657975" y="4435475"/>
            <a:ext cx="2197100" cy="1090613"/>
            <a:chOff x="3938" y="3326"/>
            <a:chExt cx="1384" cy="687"/>
          </a:xfrm>
        </p:grpSpPr>
        <p:sp>
          <p:nvSpPr>
            <p:cNvPr id="13333" name="Oval 21"/>
            <p:cNvSpPr>
              <a:spLocks noChangeArrowheads="1"/>
            </p:cNvSpPr>
            <p:nvPr/>
          </p:nvSpPr>
          <p:spPr bwMode="auto">
            <a:xfrm>
              <a:off x="3938" y="3326"/>
              <a:ext cx="1384" cy="687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3334" name="Text Box 14"/>
            <p:cNvSpPr txBox="1">
              <a:spLocks noChangeArrowheads="1"/>
            </p:cNvSpPr>
            <p:nvPr/>
          </p:nvSpPr>
          <p:spPr bwMode="auto">
            <a:xfrm>
              <a:off x="4051" y="3546"/>
              <a:ext cx="11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End Consumer</a:t>
              </a:r>
            </a:p>
          </p:txBody>
        </p:sp>
      </p:grpSp>
      <p:sp>
        <p:nvSpPr>
          <p:cNvPr id="46109" name="Line 29"/>
          <p:cNvSpPr>
            <a:spLocks noChangeShapeType="1"/>
          </p:cNvSpPr>
          <p:nvPr/>
        </p:nvSpPr>
        <p:spPr bwMode="auto">
          <a:xfrm>
            <a:off x="4605338" y="3043238"/>
            <a:ext cx="0" cy="357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4605338" y="4752975"/>
            <a:ext cx="0" cy="357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>
            <a:off x="7772400" y="3786188"/>
            <a:ext cx="0" cy="557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>
            <a:off x="1381125" y="3767138"/>
            <a:ext cx="0" cy="557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5" name="Line 35"/>
          <p:cNvSpPr>
            <a:spLocks noChangeShapeType="1"/>
          </p:cNvSpPr>
          <p:nvPr/>
        </p:nvSpPr>
        <p:spPr bwMode="auto">
          <a:xfrm>
            <a:off x="2571750" y="497205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6" name="Line 36"/>
          <p:cNvSpPr>
            <a:spLocks noChangeShapeType="1"/>
          </p:cNvSpPr>
          <p:nvPr/>
        </p:nvSpPr>
        <p:spPr bwMode="auto">
          <a:xfrm flipV="1">
            <a:off x="2914650" y="2362200"/>
            <a:ext cx="0" cy="262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2895600" y="2379663"/>
            <a:ext cx="444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>
            <a:off x="5800725" y="5776913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 flipV="1">
            <a:off x="6143625" y="3167063"/>
            <a:ext cx="0" cy="262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6124575" y="3184525"/>
            <a:ext cx="444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9" grpId="0" animBg="1"/>
      <p:bldP spid="46110" grpId="0" animBg="1"/>
      <p:bldP spid="46111" grpId="0" animBg="1"/>
      <p:bldP spid="46114" grpId="0" animBg="1"/>
      <p:bldP spid="46115" grpId="0" animBg="1"/>
      <p:bldP spid="46116" grpId="0" animBg="1"/>
      <p:bldP spid="46117" grpId="0" animBg="1"/>
      <p:bldP spid="46118" grpId="0" animBg="1"/>
      <p:bldP spid="46119" grpId="0" animBg="1"/>
      <p:bldP spid="461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3484563" y="4084638"/>
            <a:ext cx="2205037" cy="1727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3484563" y="2379663"/>
            <a:ext cx="2205037" cy="1727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4" name="Text Box 10"/>
          <p:cNvSpPr txBox="1">
            <a:spLocks noChangeArrowheads="1"/>
          </p:cNvSpPr>
          <p:nvPr/>
        </p:nvSpPr>
        <p:spPr bwMode="auto">
          <a:xfrm>
            <a:off x="254000" y="496888"/>
            <a:ext cx="56626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</a:rPr>
              <a:t>What is Vertical Integration?</a:t>
            </a:r>
          </a:p>
        </p:txBody>
      </p:sp>
      <p:grpSp>
        <p:nvGrpSpPr>
          <p:cNvPr id="15365" name="Group 11"/>
          <p:cNvGrpSpPr>
            <a:grpSpLocks/>
          </p:cNvGrpSpPr>
          <p:nvPr/>
        </p:nvGrpSpPr>
        <p:grpSpPr bwMode="auto">
          <a:xfrm>
            <a:off x="3494088" y="3532188"/>
            <a:ext cx="2184400" cy="1090612"/>
            <a:chOff x="282" y="2948"/>
            <a:chExt cx="1384" cy="687"/>
          </a:xfrm>
        </p:grpSpPr>
        <p:sp>
          <p:nvSpPr>
            <p:cNvPr id="15388" name="Oval 12"/>
            <p:cNvSpPr>
              <a:spLocks noChangeArrowheads="1"/>
            </p:cNvSpPr>
            <p:nvPr/>
          </p:nvSpPr>
          <p:spPr bwMode="auto">
            <a:xfrm>
              <a:off x="282" y="2948"/>
              <a:ext cx="1384" cy="68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89" name="Text Box 13"/>
            <p:cNvSpPr txBox="1">
              <a:spLocks noChangeArrowheads="1"/>
            </p:cNvSpPr>
            <p:nvPr/>
          </p:nvSpPr>
          <p:spPr bwMode="auto">
            <a:xfrm>
              <a:off x="335" y="3066"/>
              <a:ext cx="130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FF00"/>
                  </a:solidFill>
                </a:rPr>
                <a:t>Leprino Foods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FFFF00"/>
                  </a:solidFill>
                </a:rPr>
                <a:t>(Mozzarella Cheese)</a:t>
              </a:r>
            </a:p>
          </p:txBody>
        </p:sp>
      </p:grpSp>
      <p:grpSp>
        <p:nvGrpSpPr>
          <p:cNvPr id="15366" name="Group 14"/>
          <p:cNvGrpSpPr>
            <a:grpSpLocks/>
          </p:cNvGrpSpPr>
          <p:nvPr/>
        </p:nvGrpSpPr>
        <p:grpSpPr bwMode="auto">
          <a:xfrm>
            <a:off x="3478213" y="1839913"/>
            <a:ext cx="2211387" cy="1090612"/>
            <a:chOff x="507" y="1864"/>
            <a:chExt cx="1384" cy="687"/>
          </a:xfrm>
        </p:grpSpPr>
        <p:sp>
          <p:nvSpPr>
            <p:cNvPr id="15386" name="Oval 15"/>
            <p:cNvSpPr>
              <a:spLocks noChangeArrowheads="1"/>
            </p:cNvSpPr>
            <p:nvPr/>
          </p:nvSpPr>
          <p:spPr bwMode="auto">
            <a:xfrm>
              <a:off x="507" y="1864"/>
              <a:ext cx="1384" cy="687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87" name="Text Box 16"/>
            <p:cNvSpPr txBox="1">
              <a:spLocks noChangeArrowheads="1"/>
            </p:cNvSpPr>
            <p:nvPr/>
          </p:nvSpPr>
          <p:spPr bwMode="auto">
            <a:xfrm>
              <a:off x="648" y="2017"/>
              <a:ext cx="112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</a:rPr>
                <a:t>Dairy Farmers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FF"/>
                  </a:solidFill>
                </a:rPr>
                <a:t>(milk)</a:t>
              </a:r>
            </a:p>
          </p:txBody>
        </p:sp>
      </p:grpSp>
      <p:grpSp>
        <p:nvGrpSpPr>
          <p:cNvPr id="15367" name="Group 17"/>
          <p:cNvGrpSpPr>
            <a:grpSpLocks/>
          </p:cNvGrpSpPr>
          <p:nvPr/>
        </p:nvGrpSpPr>
        <p:grpSpPr bwMode="auto">
          <a:xfrm>
            <a:off x="265113" y="4435475"/>
            <a:ext cx="2197100" cy="1090613"/>
            <a:chOff x="310" y="1143"/>
            <a:chExt cx="1384" cy="687"/>
          </a:xfrm>
        </p:grpSpPr>
        <p:sp>
          <p:nvSpPr>
            <p:cNvPr id="15384" name="Oval 18"/>
            <p:cNvSpPr>
              <a:spLocks noChangeArrowheads="1"/>
            </p:cNvSpPr>
            <p:nvPr/>
          </p:nvSpPr>
          <p:spPr bwMode="auto">
            <a:xfrm>
              <a:off x="310" y="1143"/>
              <a:ext cx="1384" cy="687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85" name="Text Box 19"/>
            <p:cNvSpPr txBox="1">
              <a:spLocks noChangeArrowheads="1"/>
            </p:cNvSpPr>
            <p:nvPr/>
          </p:nvSpPr>
          <p:spPr bwMode="auto">
            <a:xfrm>
              <a:off x="459" y="1260"/>
              <a:ext cx="110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Crop Farmers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</a:rPr>
                <a:t>(Alfalfa &amp; Corn)</a:t>
              </a:r>
            </a:p>
          </p:txBody>
        </p:sp>
      </p:grpSp>
      <p:grpSp>
        <p:nvGrpSpPr>
          <p:cNvPr id="15368" name="Group 20"/>
          <p:cNvGrpSpPr>
            <a:grpSpLocks/>
          </p:cNvGrpSpPr>
          <p:nvPr/>
        </p:nvGrpSpPr>
        <p:grpSpPr bwMode="auto">
          <a:xfrm>
            <a:off x="266700" y="2576513"/>
            <a:ext cx="2197100" cy="1090612"/>
            <a:chOff x="2124" y="1159"/>
            <a:chExt cx="1384" cy="687"/>
          </a:xfrm>
        </p:grpSpPr>
        <p:sp>
          <p:nvSpPr>
            <p:cNvPr id="15382" name="Oval 21"/>
            <p:cNvSpPr>
              <a:spLocks noChangeArrowheads="1"/>
            </p:cNvSpPr>
            <p:nvPr/>
          </p:nvSpPr>
          <p:spPr bwMode="auto">
            <a:xfrm>
              <a:off x="2124" y="1159"/>
              <a:ext cx="1384" cy="687"/>
            </a:xfrm>
            <a:prstGeom prst="ellipse">
              <a:avLst/>
            </a:pr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83" name="Text Box 22"/>
            <p:cNvSpPr txBox="1">
              <a:spLocks noChangeArrowheads="1"/>
            </p:cNvSpPr>
            <p:nvPr/>
          </p:nvSpPr>
          <p:spPr bwMode="auto">
            <a:xfrm>
              <a:off x="2160" y="1330"/>
              <a:ext cx="13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FFFF00"/>
                  </a:solidFill>
                </a:rPr>
                <a:t>Seed Companies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FFFF00"/>
                  </a:solidFill>
                </a:rPr>
                <a:t>(Alfalfa &amp; Corn)</a:t>
              </a:r>
            </a:p>
          </p:txBody>
        </p:sp>
      </p:grpSp>
      <p:grpSp>
        <p:nvGrpSpPr>
          <p:cNvPr id="15369" name="Group 23"/>
          <p:cNvGrpSpPr>
            <a:grpSpLocks/>
          </p:cNvGrpSpPr>
          <p:nvPr/>
        </p:nvGrpSpPr>
        <p:grpSpPr bwMode="auto">
          <a:xfrm>
            <a:off x="3479800" y="5224463"/>
            <a:ext cx="2211388" cy="1090612"/>
            <a:chOff x="2596" y="2303"/>
            <a:chExt cx="1384" cy="687"/>
          </a:xfrm>
        </p:grpSpPr>
        <p:sp>
          <p:nvSpPr>
            <p:cNvPr id="15380" name="Oval 24"/>
            <p:cNvSpPr>
              <a:spLocks noChangeArrowheads="1"/>
            </p:cNvSpPr>
            <p:nvPr/>
          </p:nvSpPr>
          <p:spPr bwMode="auto">
            <a:xfrm>
              <a:off x="2596" y="2303"/>
              <a:ext cx="1384" cy="687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81" name="Text Box 25"/>
            <p:cNvSpPr txBox="1">
              <a:spLocks noChangeArrowheads="1"/>
            </p:cNvSpPr>
            <p:nvPr/>
          </p:nvSpPr>
          <p:spPr bwMode="auto">
            <a:xfrm>
              <a:off x="2624" y="2514"/>
              <a:ext cx="132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</a:rPr>
                <a:t>Food Distributors</a:t>
              </a:r>
            </a:p>
          </p:txBody>
        </p:sp>
      </p:grpSp>
      <p:grpSp>
        <p:nvGrpSpPr>
          <p:cNvPr id="15370" name="Group 26"/>
          <p:cNvGrpSpPr>
            <a:grpSpLocks/>
          </p:cNvGrpSpPr>
          <p:nvPr/>
        </p:nvGrpSpPr>
        <p:grpSpPr bwMode="auto">
          <a:xfrm>
            <a:off x="6656388" y="2590800"/>
            <a:ext cx="2197100" cy="1090613"/>
            <a:chOff x="1986" y="3241"/>
            <a:chExt cx="1384" cy="687"/>
          </a:xfrm>
        </p:grpSpPr>
        <p:sp>
          <p:nvSpPr>
            <p:cNvPr id="15378" name="Oval 27"/>
            <p:cNvSpPr>
              <a:spLocks noChangeArrowheads="1"/>
            </p:cNvSpPr>
            <p:nvPr/>
          </p:nvSpPr>
          <p:spPr bwMode="auto">
            <a:xfrm>
              <a:off x="1986" y="3241"/>
              <a:ext cx="1384" cy="68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79" name="Text Box 28"/>
            <p:cNvSpPr txBox="1">
              <a:spLocks noChangeArrowheads="1"/>
            </p:cNvSpPr>
            <p:nvPr/>
          </p:nvSpPr>
          <p:spPr bwMode="auto">
            <a:xfrm>
              <a:off x="2168" y="3460"/>
              <a:ext cx="10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Pizza Chains</a:t>
              </a:r>
            </a:p>
          </p:txBody>
        </p:sp>
      </p:grpSp>
      <p:grpSp>
        <p:nvGrpSpPr>
          <p:cNvPr id="15371" name="Group 29"/>
          <p:cNvGrpSpPr>
            <a:grpSpLocks/>
          </p:cNvGrpSpPr>
          <p:nvPr/>
        </p:nvGrpSpPr>
        <p:grpSpPr bwMode="auto">
          <a:xfrm>
            <a:off x="6657975" y="4435475"/>
            <a:ext cx="2197100" cy="1090613"/>
            <a:chOff x="3938" y="3326"/>
            <a:chExt cx="1384" cy="687"/>
          </a:xfrm>
        </p:grpSpPr>
        <p:sp>
          <p:nvSpPr>
            <p:cNvPr id="15376" name="Oval 30"/>
            <p:cNvSpPr>
              <a:spLocks noChangeArrowheads="1"/>
            </p:cNvSpPr>
            <p:nvPr/>
          </p:nvSpPr>
          <p:spPr bwMode="auto">
            <a:xfrm>
              <a:off x="3938" y="3326"/>
              <a:ext cx="1384" cy="687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5377" name="Text Box 31"/>
            <p:cNvSpPr txBox="1">
              <a:spLocks noChangeArrowheads="1"/>
            </p:cNvSpPr>
            <p:nvPr/>
          </p:nvSpPr>
          <p:spPr bwMode="auto">
            <a:xfrm>
              <a:off x="4051" y="3546"/>
              <a:ext cx="11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chemeClr val="bg1"/>
                  </a:solidFill>
                </a:rPr>
                <a:t>End Consumer</a:t>
              </a:r>
            </a:p>
          </p:txBody>
        </p:sp>
      </p:grp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6076950" y="1458913"/>
            <a:ext cx="13827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Backward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Vertical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Integration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6076950" y="5511800"/>
            <a:ext cx="13827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Forward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Vertical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Integration</a:t>
            </a: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 flipH="1">
            <a:off x="5807075" y="1974850"/>
            <a:ext cx="288925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 flipH="1" flipV="1">
            <a:off x="5791200" y="5921375"/>
            <a:ext cx="276225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6" grpId="0" animBg="1"/>
      <p:bldP spid="13345" grpId="0" animBg="1"/>
      <p:bldP spid="13347" grpId="0"/>
      <p:bldP spid="13348" grpId="0"/>
      <p:bldP spid="13349" grpId="0" animBg="1"/>
      <p:bldP spid="133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0"/>
          <p:cNvSpPr txBox="1">
            <a:spLocks noChangeArrowheads="1"/>
          </p:cNvSpPr>
          <p:nvPr/>
        </p:nvSpPr>
        <p:spPr bwMode="auto">
          <a:xfrm>
            <a:off x="200025" y="476250"/>
            <a:ext cx="91262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The basic economic logic behind the decision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to vertically integrate or not is…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390525" y="2881313"/>
            <a:ext cx="8353425" cy="181588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Ownership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of </a:t>
            </a:r>
            <a:r>
              <a:rPr lang="en-US" altLang="en-US" sz="2800" b="1" dirty="0">
                <a:solidFill>
                  <a:srgbClr val="0000FF"/>
                </a:solidFill>
              </a:rPr>
              <a:t>multiple stages of the value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chain can be costly — Vertically integrate </a:t>
            </a:r>
            <a:r>
              <a:rPr lang="en-US" altLang="en-US" sz="2800" b="1" dirty="0">
                <a:solidFill>
                  <a:srgbClr val="0000FF"/>
                </a:solidFill>
              </a:rPr>
              <a:t>only when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the benefits </a:t>
            </a:r>
            <a:r>
              <a:rPr lang="en-US" altLang="en-US" sz="2800" b="1" dirty="0">
                <a:solidFill>
                  <a:srgbClr val="0000FF"/>
                </a:solidFill>
              </a:rPr>
              <a:t>of vertical integration outweigh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the costs!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1"/>
          <p:cNvSpPr txBox="1">
            <a:spLocks noChangeArrowheads="1"/>
          </p:cNvSpPr>
          <p:nvPr/>
        </p:nvSpPr>
        <p:spPr bwMode="auto">
          <a:xfrm>
            <a:off x="269875" y="396057"/>
            <a:ext cx="891942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VRIO analysis is one way to assess not only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the cost/benefits of VI, but the likelihood of 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</a:rPr>
              <a:t>being a CLS that can lead to SCA...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00088" y="2036763"/>
            <a:ext cx="76755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If a vertical integration strategy creates value chain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economies that meet the VRIO criteria…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641725" y="2995613"/>
            <a:ext cx="2100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Is it </a:t>
            </a:r>
            <a:r>
              <a:rPr lang="en-US" altLang="en-US" sz="2400" i="1">
                <a:solidFill>
                  <a:srgbClr val="FF3300"/>
                </a:solidFill>
              </a:rPr>
              <a:t>V</a:t>
            </a:r>
            <a:r>
              <a:rPr lang="en-US" altLang="en-US" sz="2400"/>
              <a:t>aluable?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625850" y="3636963"/>
            <a:ext cx="157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Is it </a:t>
            </a:r>
            <a:r>
              <a:rPr lang="en-US" altLang="en-US" sz="2400" i="1">
                <a:solidFill>
                  <a:srgbClr val="FF3300"/>
                </a:solidFill>
              </a:rPr>
              <a:t>R</a:t>
            </a:r>
            <a:r>
              <a:rPr lang="en-US" altLang="en-US" sz="2400"/>
              <a:t>are?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498725" y="4244975"/>
            <a:ext cx="302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Is it costly to </a:t>
            </a:r>
            <a:r>
              <a:rPr lang="en-US" altLang="en-US" sz="2400" i="1">
                <a:solidFill>
                  <a:srgbClr val="FF3300"/>
                </a:solidFill>
              </a:rPr>
              <a:t>I</a:t>
            </a:r>
            <a:r>
              <a:rPr lang="en-US" altLang="en-US" sz="2400"/>
              <a:t>mitate?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752725" y="4872038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Is the firm </a:t>
            </a:r>
            <a:r>
              <a:rPr lang="en-US" altLang="en-US" sz="2400" i="1">
                <a:solidFill>
                  <a:srgbClr val="FF3300"/>
                </a:solidFill>
              </a:rPr>
              <a:t>O</a:t>
            </a:r>
            <a:r>
              <a:rPr lang="en-US" altLang="en-US" sz="2400"/>
              <a:t>rganized to exploit it?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00089" y="5634038"/>
            <a:ext cx="78392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…it may create competitive </a:t>
            </a:r>
            <a:r>
              <a:rPr lang="en-US" altLang="en-US" sz="2400" b="1" dirty="0" smtClean="0"/>
              <a:t>advantage, i.e. the costs of ownership will likely be offset by the benefits</a:t>
            </a:r>
            <a:endParaRPr lang="en-US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/>
      <p:bldP spid="12303" grpId="0"/>
      <p:bldP spid="12304" grpId="0"/>
      <p:bldP spid="123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"/>
          <p:cNvSpPr txBox="1">
            <a:spLocks noChangeArrowheads="1"/>
          </p:cNvSpPr>
          <p:nvPr/>
        </p:nvSpPr>
        <p:spPr bwMode="auto">
          <a:xfrm>
            <a:off x="244475" y="501650"/>
            <a:ext cx="5549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Value of Vertical Integration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22275" y="1204454"/>
            <a:ext cx="2393950" cy="914400"/>
            <a:chOff x="266" y="1344"/>
            <a:chExt cx="1508" cy="576"/>
          </a:xfrm>
        </p:grpSpPr>
        <p:sp>
          <p:nvSpPr>
            <p:cNvPr id="21521" name="AutoShape 15"/>
            <p:cNvSpPr>
              <a:spLocks noChangeArrowheads="1"/>
            </p:cNvSpPr>
            <p:nvPr/>
          </p:nvSpPr>
          <p:spPr bwMode="auto">
            <a:xfrm flipV="1">
              <a:off x="266" y="1344"/>
              <a:ext cx="1508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8 w 21600"/>
                <a:gd name="T13" fmla="*/ 4500 h 21600"/>
                <a:gd name="T14" fmla="*/ 17102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Text Box 13"/>
            <p:cNvSpPr txBox="1">
              <a:spLocks noChangeArrowheads="1"/>
            </p:cNvSpPr>
            <p:nvPr/>
          </p:nvSpPr>
          <p:spPr bwMode="auto">
            <a:xfrm>
              <a:off x="465" y="1373"/>
              <a:ext cx="111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</a:rPr>
                <a:t>Leverage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FF00"/>
                  </a:solidFill>
                </a:rPr>
                <a:t>Capabilities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337300" y="1204454"/>
            <a:ext cx="2393950" cy="914400"/>
            <a:chOff x="3992" y="1397"/>
            <a:chExt cx="1508" cy="576"/>
          </a:xfrm>
        </p:grpSpPr>
        <p:sp>
          <p:nvSpPr>
            <p:cNvPr id="21519" name="AutoShape 17"/>
            <p:cNvSpPr>
              <a:spLocks noChangeArrowheads="1"/>
            </p:cNvSpPr>
            <p:nvPr/>
          </p:nvSpPr>
          <p:spPr bwMode="auto">
            <a:xfrm flipV="1">
              <a:off x="3992" y="1397"/>
              <a:ext cx="1508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8 w 21600"/>
                <a:gd name="T13" fmla="*/ 4500 h 21600"/>
                <a:gd name="T14" fmla="*/ 17102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Text Box 14"/>
            <p:cNvSpPr txBox="1">
              <a:spLocks noChangeArrowheads="1"/>
            </p:cNvSpPr>
            <p:nvPr/>
          </p:nvSpPr>
          <p:spPr bwMode="auto">
            <a:xfrm>
              <a:off x="4292" y="1427"/>
              <a:ext cx="90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Exploit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Flexibility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379788" y="1204454"/>
            <a:ext cx="2393950" cy="914400"/>
            <a:chOff x="2090" y="1349"/>
            <a:chExt cx="1508" cy="576"/>
          </a:xfrm>
        </p:grpSpPr>
        <p:sp>
          <p:nvSpPr>
            <p:cNvPr id="21517" name="AutoShape 16"/>
            <p:cNvSpPr>
              <a:spLocks noChangeArrowheads="1"/>
            </p:cNvSpPr>
            <p:nvPr/>
          </p:nvSpPr>
          <p:spPr bwMode="auto">
            <a:xfrm flipV="1">
              <a:off x="2090" y="1349"/>
              <a:ext cx="1508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8 w 21600"/>
                <a:gd name="T13" fmla="*/ 4500 h 21600"/>
                <a:gd name="T14" fmla="*/ 17102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Text Box 12"/>
            <p:cNvSpPr txBox="1">
              <a:spLocks noChangeArrowheads="1"/>
            </p:cNvSpPr>
            <p:nvPr/>
          </p:nvSpPr>
          <p:spPr bwMode="auto">
            <a:xfrm>
              <a:off x="2236" y="1378"/>
              <a:ext cx="121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Manage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bg1"/>
                  </a:solidFill>
                </a:rPr>
                <a:t>Opportunism</a:t>
              </a:r>
            </a:p>
          </p:txBody>
        </p:sp>
      </p:grp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330898" y="2242220"/>
            <a:ext cx="2722562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•	firm capabilities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may be sources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of competitive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advantage 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other businesses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287338" y="4522329"/>
            <a:ext cx="27446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•	if </a:t>
            </a:r>
            <a:r>
              <a:rPr lang="en-US" altLang="en-US" sz="2400" dirty="0" smtClean="0">
                <a:solidFill>
                  <a:schemeClr val="accent2"/>
                </a:solidFill>
              </a:rPr>
              <a:t>so, then VI…if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</a:t>
            </a:r>
            <a:r>
              <a:rPr lang="en-US" altLang="en-US" sz="2400" dirty="0" smtClean="0">
                <a:solidFill>
                  <a:schemeClr val="accent2"/>
                </a:solidFill>
              </a:rPr>
              <a:t>not, then don’t VI</a:t>
            </a:r>
            <a:endParaRPr lang="en-US" altLang="en-US" sz="2400" dirty="0">
              <a:solidFill>
                <a:schemeClr val="accent2"/>
              </a:solidFill>
            </a:endParaRP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3379788" y="2242220"/>
            <a:ext cx="30556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•	</a:t>
            </a:r>
            <a:r>
              <a:rPr lang="en-US" altLang="en-US" sz="2400" dirty="0" smtClean="0">
                <a:solidFill>
                  <a:srgbClr val="FF0000"/>
                </a:solidFill>
              </a:rPr>
              <a:t>TSI increase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smtClean="0">
                <a:solidFill>
                  <a:srgbClr val="FF0000"/>
                </a:solidFill>
              </a:rPr>
              <a:t>	the likelihood of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dirty="0" smtClean="0">
                <a:solidFill>
                  <a:srgbClr val="FF0000"/>
                </a:solidFill>
              </a:rPr>
              <a:t>opportunism by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dirty="0" smtClean="0">
                <a:solidFill>
                  <a:srgbClr val="FF0000"/>
                </a:solidFill>
              </a:rPr>
              <a:t>exchange partners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3360738" y="3758293"/>
            <a:ext cx="298831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•	</a:t>
            </a:r>
            <a:r>
              <a:rPr lang="en-US" altLang="en-US" sz="2400" dirty="0" smtClean="0">
                <a:solidFill>
                  <a:srgbClr val="FF0000"/>
                </a:solidFill>
              </a:rPr>
              <a:t>opportunism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	may be checked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	by internalizing the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FF0000"/>
                </a:solidFill>
              </a:rPr>
              <a:t>	TSI through VI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6331423" y="2241214"/>
            <a:ext cx="18902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8000"/>
                </a:solidFill>
              </a:rPr>
              <a:t>•	</a:t>
            </a:r>
            <a:r>
              <a:rPr lang="en-US" altLang="en-US" sz="2400" dirty="0" smtClean="0">
                <a:solidFill>
                  <a:srgbClr val="008000"/>
                </a:solidFill>
              </a:rPr>
              <a:t>VI reduces</a:t>
            </a:r>
            <a:endParaRPr lang="en-US" altLang="en-US" sz="2400" dirty="0">
              <a:solidFill>
                <a:srgbClr val="008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8000"/>
                </a:solidFill>
              </a:rPr>
              <a:t>	</a:t>
            </a:r>
            <a:r>
              <a:rPr lang="en-US" altLang="en-US" sz="2400" dirty="0" smtClean="0">
                <a:solidFill>
                  <a:srgbClr val="008000"/>
                </a:solidFill>
              </a:rPr>
              <a:t>flexibility</a:t>
            </a:r>
            <a:endParaRPr lang="en-US" altLang="en-US" sz="2400" dirty="0">
              <a:solidFill>
                <a:srgbClr val="008000"/>
              </a:solidFill>
            </a:endParaRP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6338888" y="3071204"/>
            <a:ext cx="2284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•	flexibility is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	prized when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	uncertainty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	high</a:t>
            </a:r>
            <a:endParaRPr lang="en-US" altLang="en-US" sz="2400" dirty="0">
              <a:solidFill>
                <a:srgbClr val="008000"/>
              </a:solidFill>
            </a:endParaRPr>
          </a:p>
        </p:txBody>
      </p:sp>
      <p:sp>
        <p:nvSpPr>
          <p:cNvPr id="19" name="Text Box 26"/>
          <p:cNvSpPr txBox="1">
            <a:spLocks noChangeArrowheads="1"/>
          </p:cNvSpPr>
          <p:nvPr/>
        </p:nvSpPr>
        <p:spPr bwMode="auto">
          <a:xfrm>
            <a:off x="6337300" y="4627428"/>
            <a:ext cx="276550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•	VI when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	uncertainty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8000"/>
                </a:solidFill>
              </a:rPr>
              <a:t>	low…don’t when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8000"/>
                </a:solidFill>
              </a:rPr>
              <a:t>	</a:t>
            </a:r>
            <a:r>
              <a:rPr lang="en-US" altLang="en-US" sz="2400" dirty="0" smtClean="0">
                <a:solidFill>
                  <a:srgbClr val="008000"/>
                </a:solidFill>
              </a:rPr>
              <a:t>uncertainty is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8000"/>
                </a:solidFill>
              </a:rPr>
              <a:t>	</a:t>
            </a:r>
            <a:r>
              <a:rPr lang="en-US" altLang="en-US" sz="2400" dirty="0" smtClean="0">
                <a:solidFill>
                  <a:srgbClr val="008000"/>
                </a:solidFill>
              </a:rPr>
              <a:t>high</a:t>
            </a:r>
            <a:endParaRPr lang="en-US" altLang="en-US" sz="2400" dirty="0">
              <a:solidFill>
                <a:srgbClr val="008000"/>
              </a:solidFill>
            </a:endParaRP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3360738" y="5238510"/>
            <a:ext cx="29706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2317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17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17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17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17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17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•	</a:t>
            </a:r>
            <a:r>
              <a:rPr lang="en-US" altLang="en-US" sz="2400" dirty="0" smtClean="0">
                <a:solidFill>
                  <a:srgbClr val="FF0000"/>
                </a:solidFill>
              </a:rPr>
              <a:t>VI when TSI 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dirty="0" smtClean="0">
                <a:solidFill>
                  <a:srgbClr val="FF0000"/>
                </a:solidFill>
              </a:rPr>
              <a:t>required to create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dirty="0" smtClean="0">
                <a:solidFill>
                  <a:srgbClr val="FF0000"/>
                </a:solidFill>
              </a:rPr>
              <a:t>value chain 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econs</a:t>
            </a:r>
            <a:r>
              <a:rPr lang="en-US" altLang="en-US" sz="2400" dirty="0" smtClean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3" grpId="0"/>
      <p:bldP spid="18454" grpId="0"/>
      <p:bldP spid="18455" grpId="0"/>
      <p:bldP spid="18456" grpId="0"/>
      <p:bldP spid="18457" grpId="0"/>
      <p:bldP spid="1845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Barney &amp; Hesterly IM PP">
  <a:themeElements>
    <a:clrScheme name="Barney &amp; Hesterly IM P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rney &amp; Hesterly IM P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rney &amp; Hesterly IM P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ney &amp; Hesterly IM P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ney &amp; Hesterly IM P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ney &amp; Hesterly IM P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ney &amp; Hesterly IM P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ney &amp; Hesterly IM P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ney &amp; Hesterly IM P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Barney &amp; Hesterly IM PP</Template>
  <TotalTime>2664</TotalTime>
  <Words>928</Words>
  <Application>Microsoft Office PowerPoint</Application>
  <PresentationFormat>On-screen Show (4:3)</PresentationFormat>
  <Paragraphs>240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Comic Sans MS</vt:lpstr>
      <vt:lpstr>Times New Roman</vt:lpstr>
      <vt:lpstr>Barney &amp; Hesterly IM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Marriott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a Firm’s Internal Capabilities</dc:title>
  <dc:creator>Chris</dc:creator>
  <cp:lastModifiedBy>SHSU</cp:lastModifiedBy>
  <cp:revision>118</cp:revision>
  <dcterms:created xsi:type="dcterms:W3CDTF">2005-04-04T18:09:27Z</dcterms:created>
  <dcterms:modified xsi:type="dcterms:W3CDTF">2021-01-07T17:11:43Z</dcterms:modified>
</cp:coreProperties>
</file>